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7" r:id="rId4"/>
    <p:sldMasterId id="2147483689" r:id="rId5"/>
    <p:sldMasterId id="2147483701" r:id="rId6"/>
    <p:sldMasterId id="2147483713" r:id="rId7"/>
    <p:sldMasterId id="2147483725" r:id="rId8"/>
  </p:sldMasterIdLst>
  <p:notesMasterIdLst>
    <p:notesMasterId r:id="rId35"/>
  </p:notesMasterIdLst>
  <p:sldIdLst>
    <p:sldId id="256" r:id="rId9"/>
    <p:sldId id="292" r:id="rId10"/>
    <p:sldId id="293" r:id="rId11"/>
    <p:sldId id="298" r:id="rId12"/>
    <p:sldId id="299" r:id="rId13"/>
    <p:sldId id="297" r:id="rId14"/>
    <p:sldId id="303" r:id="rId15"/>
    <p:sldId id="302" r:id="rId16"/>
    <p:sldId id="301" r:id="rId17"/>
    <p:sldId id="305" r:id="rId18"/>
    <p:sldId id="307" r:id="rId19"/>
    <p:sldId id="318" r:id="rId20"/>
    <p:sldId id="306" r:id="rId21"/>
    <p:sldId id="295" r:id="rId22"/>
    <p:sldId id="300" r:id="rId23"/>
    <p:sldId id="308" r:id="rId24"/>
    <p:sldId id="309" r:id="rId25"/>
    <p:sldId id="310" r:id="rId26"/>
    <p:sldId id="311" r:id="rId27"/>
    <p:sldId id="312" r:id="rId28"/>
    <p:sldId id="304" r:id="rId29"/>
    <p:sldId id="313" r:id="rId30"/>
    <p:sldId id="314" r:id="rId31"/>
    <p:sldId id="315" r:id="rId32"/>
    <p:sldId id="316" r:id="rId33"/>
    <p:sldId id="317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2" roundtripDataSignature="AMtx7mhXm98SXbrSN59+KEEjS4irSAD6U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800"/>
    <a:srgbClr val="0395D6"/>
    <a:srgbClr val="41A152"/>
    <a:srgbClr val="3AAD49"/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9B78DC-5FB0-48F8-81FD-01D0CCB0C6C9}" v="1" dt="2026-05-22T06:23:06.0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676" autoAdjust="0"/>
    <p:restoredTop sz="94820"/>
  </p:normalViewPr>
  <p:slideViewPr>
    <p:cSldViewPr snapToGrid="0">
      <p:cViewPr varScale="1">
        <p:scale>
          <a:sx n="114" d="100"/>
          <a:sy n="114" d="100"/>
        </p:scale>
        <p:origin x="1122" y="96"/>
      </p:cViewPr>
      <p:guideLst/>
    </p:cSldViewPr>
  </p:slideViewPr>
  <p:notesTextViewPr>
    <p:cViewPr>
      <p:scale>
        <a:sx n="45" d="100"/>
        <a:sy n="4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customschemas.google.com/relationships/presentationmetadata" Target="metadata"/><Relationship Id="rId47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notesMaster" Target="notesMasters/notesMaster1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4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AU"/>
          </a:p>
        </p:txBody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1685ECE7-DD5C-2626-56E0-D13FC3EB5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52D97253-7FE5-0A61-3199-8FA2581722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F6AA0F63-E5F2-4261-A138-F1A4A8DB2DC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119444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B7158-A3F5-AC03-1A46-ACB6F7998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7F252F-764A-2DB2-27C1-51CC3D2012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44BAB0-3766-5B4F-EF8E-45C99AB02F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7253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FD393-B28D-2C07-2EA2-C5C6A8FB4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5AA437-7DFD-C2F7-C774-DB51C8E59C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CE8237-845E-8580-CCDA-9489C8939F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4575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37A81-C04D-618C-BBA8-CAC9CEA74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5534B8-6DBD-9496-04C8-55F23276CF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77269C-3656-ED39-8AD4-F4F6A792C2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0116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97D29099-BFF5-E285-FD36-47BB01367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46CE1F67-3F43-6917-CF5A-4D8E82959F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66475D5B-1C18-6CA9-81F9-8FF406E5CAD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235025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90A4F-F740-073E-C8AE-8E5F0443F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7E64AA-56A9-7D67-11A9-6C9DD0A45F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A72F63-5488-F74C-548A-9B51FD349C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7267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08E92-D926-AB13-041F-C682291A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9C40BA-4EC9-7772-6787-4312AE2324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D6CF02-7811-B6E0-A12E-A94F0090FF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90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05BC1-A020-CFB2-26F5-BAFC9306F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C90C31-F64F-DAFA-8D80-363319E56D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175F1D-6B39-3289-306C-A5993AC78C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4656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F2307-F1A3-E30D-BEBE-1C598FE89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E89641-FDF0-9EC9-25B2-0418B40C8B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38167F-7BBB-6D2E-9F92-88F04996A8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089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4A9DA21E-B278-8F3B-6CEC-23F96067E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05B28DF6-C4D4-87E1-15B0-BFF8D850289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4EC2BFF4-BF98-EE34-91D8-075AF717114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93347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579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789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629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233F7-0993-FAB9-6897-3B9198C30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9DBF16-60F1-8DAB-706B-89DD12AE89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E3F931-D32A-4AAE-43DB-44501D0468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52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89450-71B9-6C7D-E2FC-66AB004C5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F7973A-17F5-926A-58EB-654290BFB1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F63221-4519-8082-148F-1A3E7AE7DD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525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39486-C43B-7943-E9FC-F5238D590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E0743F-0799-8553-D504-D8CC8E96A9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F02DAB-BA75-E942-A4AF-12B9E0A21B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509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642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8EAE5-D9AE-577C-A78A-E9C29C64D5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A4F033-93F9-1644-DCEA-4B51F683B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768E5-EB0B-A9CE-65C3-249BA5820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98141-F3BF-6805-26FC-417624E8A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6E4224-1879-7192-FFC9-C60B7F079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19340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53A86-2191-B77D-3B77-C91F70351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0C0018-6B61-A429-5E7C-B8FA3356D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E348A0-E5CE-8E2B-2D36-8610838F5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B78DB-6FA9-C35C-7E66-7C958FE49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AA39C-7E1F-8BE0-1D88-68D6BBD70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1131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4C0F2E-EBC9-7F6E-DE6E-B6346006DB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A36071-11C7-B86E-8C48-3D7D548050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A61A42-3EF8-7991-76BB-2D2595BE3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C778B-97A5-4369-4C72-64962588B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76D6B-0F5C-6876-FBAF-0135D77D6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77402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975E7-9298-BE33-BFBE-0E4FE2DA5C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B51AB-6836-533B-E502-39DC86429F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4F1E51-A885-C7B9-F324-21AE49CAF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22C26-E546-B141-BFE4-BC08BF34C730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330A88-56A9-D770-2734-C17A87970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7E7E40-2CCA-5638-0D81-0761FD3A9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3765C-7484-0342-8A42-AC758EF0D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032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7A31E-0130-FB07-9DEF-7A8A39A2A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A52B3-74BC-01C2-8340-7F7960CAB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BCD1E0-7B6D-9545-2970-16E61C3FB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22C26-E546-B141-BFE4-BC08BF34C730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920E27-045C-AF77-1101-A40C8857D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F68E5-8040-6906-0FBC-E1228F2A5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3765C-7484-0342-8A42-AC758EF0D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9303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0CFFF-7FC5-4536-1F97-FCC34964D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C8B3CC-3DC0-0EED-AA7C-C61EEEE70B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5DA79-EEA4-570C-B230-3ACA93A8E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22C26-E546-B141-BFE4-BC08BF34C730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5FA83-664D-EA25-51E1-6D15C6F6F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68A24-AA0F-EF59-B2DD-72B5DE0C0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3765C-7484-0342-8A42-AC758EF0D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1965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62349-D541-69A8-679F-4AD7C7F5B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45DD9-615C-CB65-0668-657F4BB74C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07C2E-FD7A-664A-4184-DAEC517199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D24015-492A-8496-042C-1CEA714CD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22C26-E546-B141-BFE4-BC08BF34C730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A79CBD-A27A-4C1E-0BB2-40BC66FCE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291A2C-65E5-FDC1-720D-59EA22082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3765C-7484-0342-8A42-AC758EF0D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8970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564B8-7CF2-E1B2-A03D-5259FD526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F30089-BDDD-F5A1-D058-53C190F8A1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A4286-CEC6-2BA1-4CCA-2BC8FC3DF3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4D8CA6-FE77-5D5A-2998-CC500F93F0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AEAC6A-E7EE-6B1D-57FD-7C9C9240A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CFA1DD-965F-A426-00BF-C560E7CCC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22C26-E546-B141-BFE4-BC08BF34C730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A5AB69-2FAE-558A-942D-A4175AA51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22628F-7197-66D6-B72A-681A8D876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3765C-7484-0342-8A42-AC758EF0D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3981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D4D1B-84AE-FA5A-9E89-9735E1A08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202" y="276878"/>
            <a:ext cx="7886700" cy="925419"/>
          </a:xfrm>
        </p:spPr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72174A-448B-824C-1ED9-8DBEEE1E9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22C26-E546-B141-BFE4-BC08BF34C730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9CA0EF-7729-C0E7-4B39-72437F53D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1B8C54-CAA8-3947-0B72-D7A849FEF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3765C-7484-0342-8A42-AC758EF0D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4188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36B290-3B8E-744F-7883-92FC60DDF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22C26-E546-B141-BFE4-BC08BF34C730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1DF18D-66AB-62EC-6EEB-1DC38D79E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67E0E4-E420-84B9-0D02-12D0FFFD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3765C-7484-0342-8A42-AC758EF0D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667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F2685-F1E7-04FF-8BB9-DBF4CB494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916BB-312A-BC57-90F6-5CB290397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B1F11A-7E18-577D-7FB0-F653767EE9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CA4E9-8BE0-8DC1-1499-7047749BD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22C26-E546-B141-BFE4-BC08BF34C730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8541F6-1D59-B1E6-6146-07E70F1E5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259A49-40A8-3001-7C94-C80CAD872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3765C-7484-0342-8A42-AC758EF0D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131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53D84-8B9E-3580-88D2-27554DB54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30B4A-CF75-30C0-E9E8-6B76477A3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BE6079-632A-363B-0EBC-8F092B2A3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02971-FA3D-085D-DDEC-303D968D2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1FA65-E06A-1747-24B9-136BCAD49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568416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0E784-8E1D-95CF-A5D0-2A5203422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B21434-B407-4C55-6140-62A50D7CA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22C56A-BDD4-F06B-B21D-530F69E263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DC71A0-0A59-06A7-5327-DCC356072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22C26-E546-B141-BFE4-BC08BF34C730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A2E6FE-B671-335B-14D2-9BA563D3C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DB811D-2B49-3CA9-22B6-550169275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3765C-7484-0342-8A42-AC758EF0D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1593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41797-4FC6-CCD2-691D-3AEA5EEB4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396C54-C501-4075-18BC-C7862E6A2A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7D2524-C2AA-C99B-7284-B664D95CB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22C26-E546-B141-BFE4-BC08BF34C730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66332-2ADC-71EF-EB40-9DEDEA655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78A4C5-41FE-87C4-2F32-AE5144D95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3765C-7484-0342-8A42-AC758EF0D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548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C571D1-8E16-4927-381C-9EB9796123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18A4A0-2644-2431-D67C-F4652CD1FB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329B9C-4573-A68B-2093-6472D943C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22C26-E546-B141-BFE4-BC08BF34C730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C4605-5E29-2FBA-D91F-5A1E8EAC2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FE15B-800E-C91A-C140-4669E64DF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3765C-7484-0342-8A42-AC758EF0D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157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335E6-5728-1C4E-BB51-1548CEC081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C0F18E-9A2D-EFF3-D940-E7D834E036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2D8D7-9C90-3D09-37A4-5B4F1B98B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E7822-88AF-1C4E-BCCA-2AD1B46F2750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234A1-9A39-7D3F-0469-602F91D54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07FAB-128F-48D9-4ADE-F36F1E27A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FE21-4A6C-9C4E-B2F8-6919902CD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2683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A70A2-6866-455F-04EE-398331F3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9BC66-59AA-F4B9-6D5F-2D029B82A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785E82-EA83-4699-F77C-7CD51DFEC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E7822-88AF-1C4E-BCCA-2AD1B46F2750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E0D64-2425-B5B9-A6BB-49EFA7B21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630BF-88D2-885E-B425-595979183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FE21-4A6C-9C4E-B2F8-6919902CD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982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AFEB1-9376-09DF-1895-C7214FA29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CA0233-093B-688E-133D-283AC18623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A3774-1061-BA9B-B93D-E2C8DE2E2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E7822-88AF-1C4E-BCCA-2AD1B46F2750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998690-6E34-6288-E02D-453F1A91C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703A0D-FF6C-B246-FFDF-6BB9FAD11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FE21-4A6C-9C4E-B2F8-6919902CD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665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16EC7-0DE1-2D9F-9C4F-F79F9E3D2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1A670-9A77-F6F2-D94A-C8C124A034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EFCC0C-28BE-2F20-A02D-7C19119945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7E6655-3318-5859-76C6-EA462E992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E7822-88AF-1C4E-BCCA-2AD1B46F2750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50BFC1-425E-5962-0196-AD80AC4E3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6F0846-9559-2517-9DB6-9DFC32EEB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FE21-4A6C-9C4E-B2F8-6919902CD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1290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428AB-1ED5-3CEE-7D25-39687C748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E2B56-616C-A47E-A04E-BECB70AF3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A6FB9D-E558-38A3-72EC-74A47F4173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3A69E0-7101-F414-F26A-1589517EAD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213142-B9CB-7B65-E050-7B0429BC73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891E2D-D48C-5CAE-B820-72AEAA208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E7822-88AF-1C4E-BCCA-2AD1B46F2750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8FE53-D0C8-0192-E3D8-772F6C7D3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4B45BE-1115-E078-7C5E-F1D75830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FE21-4A6C-9C4E-B2F8-6919902CD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547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18340-2036-4497-852D-233BA8F85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814" y="203761"/>
            <a:ext cx="7886700" cy="818216"/>
          </a:xfrm>
        </p:spPr>
        <p:txBody>
          <a:bodyPr>
            <a:normAutofit/>
          </a:bodyPr>
          <a:lstStyle>
            <a:lvl1pPr>
              <a:defRPr sz="3400" b="1" i="0">
                <a:solidFill>
                  <a:schemeClr val="bg1"/>
                </a:solidFill>
                <a:latin typeface="VAG Rounded Std Thin" panose="020F0502020204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5F37AD-B9D0-C240-9C28-F4558EB70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E7822-88AF-1C4E-BCCA-2AD1B46F2750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0F34A1-4836-26AB-807C-B4E7C1F59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F7331A-BF14-2679-DB7B-99F99AAAA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FE21-4A6C-9C4E-B2F8-6919902CD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220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ECD0FE-D48A-F9BE-5032-7B2EC73E4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E7822-88AF-1C4E-BCCA-2AD1B46F2750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90AB55-9D5A-5B72-5999-0F9E3528D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04840A-F6AE-3705-A320-B8BAD2714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FE21-4A6C-9C4E-B2F8-6919902CD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13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3D081-2C3C-0FC3-1B6D-9B40523F9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A47792-26F3-C35C-D8F4-7327E08880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67EE6-C162-B538-4E21-26093FB99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9BFC6-7B9D-7C13-D282-B23E5B9FA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3A0997-8900-329D-00FE-F69A048AC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781097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CC49F-0229-8DF5-D885-0A69135B8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FEF4C-19B0-E33D-7412-C3C352B9D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753B7E-D367-5929-4EFE-F6300A916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E85B07-D6D8-0EC2-F4B2-6D46F42EA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E7822-88AF-1C4E-BCCA-2AD1B46F2750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3BC3D5-6097-8DB3-B8E7-813D4519F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644547-FCF6-C7AB-3C54-8BF059629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FE21-4A6C-9C4E-B2F8-6919902CD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4814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0B8B8-D8AA-8F2F-45E4-D414A5722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586839-B00D-7D71-F3B8-8435C2BC5C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AA566E-3D2B-C62B-66C8-1C52791284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BFD65A-BF27-30BD-3CD4-B6B05DD6D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E7822-88AF-1C4E-BCCA-2AD1B46F2750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563E02-AA28-D7D3-8F9A-6B6DB5788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EEC35F-8C2E-604C-32DA-24AEBC11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FE21-4A6C-9C4E-B2F8-6919902CD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6723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DF1A6-7581-5155-73D9-7606D675A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72A991-FBDF-B704-796B-99E06EA49D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F8F1C0-9A49-86DE-2190-4BE01CEEB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E7822-88AF-1C4E-BCCA-2AD1B46F2750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425A2-2060-F57F-FDC6-649AA61F8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10D09E-DD45-CF4C-9BD9-A2F64C961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FE21-4A6C-9C4E-B2F8-6919902CD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3724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2E8E03-4891-7EB9-E1D8-9E1DB9A573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957446-5C15-ACAD-53A1-B827019CC1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087DA-7CB2-288A-1AAF-5DBAA897D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E7822-88AF-1C4E-BCCA-2AD1B46F2750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E68FB-49F8-8FBF-A6F0-F5212A799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758DE-00F1-6711-5E5F-F8D70A78B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FE21-4A6C-9C4E-B2F8-6919902CD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463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8034B-FEBB-4611-5141-65454EECD2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C45766-933C-CF9C-CDFE-95C5B4DBF7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033EC4-7270-5FD0-2DD6-E0D85769A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E1F14-757B-5345-B5DF-859EB9BFAFCA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2C835-C95F-A6B9-C09D-593A75DCF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FEDD8-51F5-0C8E-626E-279A4FE6A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DDD52-29AB-2343-8C9A-4426FF024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7447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FC2AC-F778-EB64-98E1-A16504A12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3C7178-BEB2-2611-B5B2-F7FC4AEEB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4F18A1-3613-2BC2-06CB-74542AF9F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E1F14-757B-5345-B5DF-859EB9BFAFCA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85CDC-B8B9-2B4D-1586-5278C9FC1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731FAD-08C0-FE34-A2E3-3DFA82990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DDD52-29AB-2343-8C9A-4426FF024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4566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767AF-413C-F398-11BD-34B027020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03516-9765-6E85-3021-67B2DAE87B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35E0E-7071-9CE7-F650-5F6782AE4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E1F14-757B-5345-B5DF-859EB9BFAFCA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5A5CB-D47B-53D6-6414-3C198A33A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96FAD1-4E26-8596-5207-0967ECF94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DDD52-29AB-2343-8C9A-4426FF024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9337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78306-5833-B27A-5BFD-69CB5EE54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69466-3B99-598F-7CDD-181B6E134F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F5C941-4FE4-B57A-6378-F1B623F02D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3DB8B7-339D-8704-0469-DF302CCAA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E1F14-757B-5345-B5DF-859EB9BFAFCA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7634B4-B553-FF00-A269-5BE6F1A26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8E5304-D80C-6456-2C4E-E9FB113B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DDD52-29AB-2343-8C9A-4426FF024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874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6525E-0AC0-4ECD-1A50-5620CEBD0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357C35-D98C-AEF0-3DAA-C1CDCA1DF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D6AA79-D421-A5CB-CAF8-6AF16214D1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76CD93-D9A0-F7C3-87FA-0BC67DE95E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C44A55-57AC-5DCB-89C3-6C7AE4E19C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E2789E-7597-C9D5-A708-379121792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E1F14-757B-5345-B5DF-859EB9BFAFCA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A449F0-E7D1-0B17-48C6-E15679EFD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FD72F1-91D0-013D-6BA3-CC2DE2ED9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DDD52-29AB-2343-8C9A-4426FF024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4084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98D85-E331-965E-E273-A9E331478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273" y="136525"/>
            <a:ext cx="7886700" cy="849593"/>
          </a:xfrm>
        </p:spPr>
        <p:txBody>
          <a:bodyPr>
            <a:normAutofit/>
          </a:bodyPr>
          <a:lstStyle>
            <a:lvl1pPr>
              <a:defRPr sz="3500" b="1" i="0">
                <a:solidFill>
                  <a:srgbClr val="41A152"/>
                </a:solidFill>
                <a:latin typeface="VAG Rounded Std Thin" panose="020F0502020204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CD8B10-A02C-E056-88CA-F71ABC2AE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E1F14-757B-5345-B5DF-859EB9BFAFCA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FC9369-27F5-CD39-8F1B-D536AA55C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219C1A-5570-29E4-C539-189778779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DDD52-29AB-2343-8C9A-4426FF024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07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1967F-3E6B-564A-40D5-786DB6C07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ED0CE9-E0DC-6803-0F8A-CD7FE52288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31C675-5D58-A937-1E5E-E12EE61BE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D84BC2-8DF9-1C9B-1E09-ED5C4D365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65EAE0-7A1C-BF57-0682-9266D8215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3066DE-D23C-537B-16FA-E6BA049E6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001880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A0958F-73AB-8E07-185E-F26089A77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E1F14-757B-5345-B5DF-859EB9BFAFCA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0FE287-9D2D-DC6E-C9D5-3061F7454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CEE7CE-964D-F008-9308-EA2419D2E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DDD52-29AB-2343-8C9A-4426FF024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6450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C4A3F-F6DF-8F71-7BE9-103D8F46F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D8943-99CF-FD8E-7755-282CDA3DD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0BEAF1-CD2C-5503-DA32-C6D321FA81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04B5E7-EA8E-6484-2386-9A331B14C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E1F14-757B-5345-B5DF-859EB9BFAFCA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723B6-E36C-9E1A-68D8-49B00EAE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517B45-ABEE-8B63-724B-869EF994E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DDD52-29AB-2343-8C9A-4426FF024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928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D3C94-DA87-7EA7-FB8E-864F32414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9F7242-B483-02FA-90BD-2CCA2C4666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ACF06C-5ACC-8911-8DCB-7B008246BB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C12D37-2DC7-7D18-B3BE-010A75867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E1F14-757B-5345-B5DF-859EB9BFAFCA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28DAB0-80DD-053E-CCAA-5CFA861B6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6C285C-9BA1-BE3D-7C89-752CBB8AD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DDD52-29AB-2343-8C9A-4426FF024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4461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32A63-EC1F-C797-0DAB-4F062694C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2BE220-6080-374D-C6DC-AD1069FFE6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42F353-A340-2E3B-118E-8E26B7545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E1F14-757B-5345-B5DF-859EB9BFAFCA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BF4ACA-AAF2-725C-239A-BAC5EEA53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FD1F01-0697-1E1E-BB2D-1D7ACC649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DDD52-29AB-2343-8C9A-4426FF024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359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6B277A-D5CD-F643-FBFE-E62258B93E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AABE5A-12EB-2B1F-CA35-7AD45E4527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BFEFA-23B1-6888-DEAA-3B5A67DBA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E1F14-757B-5345-B5DF-859EB9BFAFCA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7349F1-81F9-089C-226F-013FA4420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CFC5E-304E-030B-5A33-15D513C5F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DDD52-29AB-2343-8C9A-4426FF024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9851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D33A2-13C5-966E-46A5-D824289775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21B4AB-4598-3E51-0931-C9EFF2AA2A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B32-B069-8074-3036-EC53DF59C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386B8-61DE-8B4B-87E9-80D11540CD54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C7901-4174-4E1E-9B9D-84EE4F6C1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6B4E07-E823-3725-3D36-717C26CA5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10EF0-DEE3-BC49-A33B-2E7FB293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0166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211AA-D869-62CC-9CDE-89A1045E3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FF409-484A-C3C0-D1EB-5221E1972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18964-113E-0A1D-821C-F7445974E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386B8-61DE-8B4B-87E9-80D11540CD54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B0290-4A93-74CB-8A9F-6EFBCEFB7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0A1C8-601C-B28D-D48B-AD6050F79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10EF0-DEE3-BC49-A33B-2E7FB293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811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DC849-089A-C2FD-4C5C-5D9481250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56CBBF-22DD-808D-94F2-9FF0E322F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7CBFCE-EC63-DAC5-30BF-449B689DF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386B8-61DE-8B4B-87E9-80D11540CD54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EFC2C-4ADC-F9B0-409A-6D9C6AE2D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CF251-3231-2D4D-98BB-3F72BE8A0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10EF0-DEE3-BC49-A33B-2E7FB293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0447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6499D-D44C-B302-E01B-65AE9F7B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E1A1F-AD0F-9E17-0562-685984B3A2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AC4C6D-98F4-036B-B17D-22416DF8BB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444B70-680E-8EB6-C5C4-FE01381E0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386B8-61DE-8B4B-87E9-80D11540CD54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C7D161-270C-6CD2-7E31-BE87DA505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0D7939-B3EF-068C-CB9D-4273F1C46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10EF0-DEE3-BC49-A33B-2E7FB293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1472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67079-869D-5111-05B2-3BED83C82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6C008-800B-7EB4-7FB4-64EF184F56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F82CC5-10B5-30A3-842A-7E85A00405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26AFAA-CD05-2913-DC86-C70F63E1A5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D9A683-81D2-35DF-7774-69FF3E09A4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CA3659-7150-BEDE-6E05-0C5B897F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386B8-61DE-8B4B-87E9-80D11540CD54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A08C56-6488-A979-E662-26DDDC14C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F5C9C6-3C00-AA54-1895-EAFEE995C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10EF0-DEE3-BC49-A33B-2E7FB293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660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D66B0-9867-8F0F-0C72-FCA839D1B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8FAA97-F089-C478-77A0-4D8C0DB9AB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8C7575-BCEA-8226-C199-A12EC159EC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0C2A86-E2BA-2CC9-39C1-F33E033362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99C852-EF46-E3B7-90A4-08FB4A3B37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F3ECFC-61EC-8BC3-7A27-E4934723C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AF07EB-ABEB-7D1B-03E0-547A7E0CF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C66E2E-9374-9D1B-92E4-340734374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491785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6AFF8-EB61-1DC6-7A7C-23BF0B930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39" y="266513"/>
            <a:ext cx="7886700" cy="65685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819CFA-2263-8907-7CA2-838DF10C7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386B8-61DE-8B4B-87E9-80D11540CD54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A8558C-E3F8-7E01-8E84-45373A304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4855FA-F8A0-20B8-A157-BC5C12EF8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10EF0-DEE3-BC49-A33B-2E7FB293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5681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D4C53-A2BD-8396-E30F-F11BD68CC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386B8-61DE-8B4B-87E9-80D11540CD54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ACDFB3-1724-46C8-497A-8FEB47294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EE4FF7-77EF-991E-A4B3-EF5C269FD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10EF0-DEE3-BC49-A33B-2E7FB293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1108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46FA0-B3FF-8E23-1B0D-1D748B914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A7D347-8C8F-D403-621C-354871CE5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863783-5954-3C4E-510D-7FB465F5F2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9310D5-AEE9-A88E-406D-B9689192A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386B8-61DE-8B4B-87E9-80D11540CD54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6B8F5A-0567-B159-2D1F-872D69038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19669E-B390-B489-E1E0-F6C31C2B2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10EF0-DEE3-BC49-A33B-2E7FB293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893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D027C-C087-CBF0-E988-111FBA59E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B76A1D-9CA4-E9DF-663B-3E3744DE49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239D8F-4FAB-5EC9-7B14-CCB9F5ACE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E673C8-E733-AF55-6CB5-21D8B91B2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386B8-61DE-8B4B-87E9-80D11540CD54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10680B-B982-F50F-CBDC-8E18B1A00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0E0D3B-DF1D-6058-3B2A-06EB99F4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10EF0-DEE3-BC49-A33B-2E7FB293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100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85D2E-0EA0-D9F2-7E26-AE9239428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F91601-330B-7761-8DA4-33CF4C4B72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BDEF48-546C-D47E-3B51-FBE485DDD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386B8-61DE-8B4B-87E9-80D11540CD54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3CBE5-0C32-1421-BBBB-B0E2514C1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523263-5CE3-8303-6AA1-9990E2D69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10EF0-DEE3-BC49-A33B-2E7FB293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113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B6486E-64B1-DE69-93A7-9FEA7D9ADE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027219-101A-565F-468B-D10CB0D1F7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09B9E4-2024-C9DA-2BE1-D0089D368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386B8-61DE-8B4B-87E9-80D11540CD54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1BC4A-238A-2377-E0BA-607F980A9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94A95-371E-A05A-741E-429BFCE74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10EF0-DEE3-BC49-A33B-2E7FB293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400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5760A-FB09-B26D-48CE-8160C7041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4E1DF8-B6D7-FFC9-E445-916B79F9D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2D172A-E64F-5FFC-DD61-56BD6875C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DE9F83-351A-D14A-3436-8D71C1431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39607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EB5BC5-EE16-3820-474B-A2883B453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4A5146-A582-A2E1-327C-AB253842B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5416E-FDA5-DF82-4893-FBF7A65E1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3888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0E627-8066-B167-EA63-6E3AC3DD1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86A6F-11AF-C664-D5F7-9640DB636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2300A7-6FFE-0FED-EE4C-52FC298AE6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6DAB80-FF9B-6AD6-BF2C-DB7763764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FAE184-7FC2-882F-6F22-9ED4FD4F8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8CA505-F13F-E80F-1997-29AC77B8E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1635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279D2-5D70-7BF6-AFCF-BCB91C143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79F495-DFBD-A6EF-8725-0D2A1CF98E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9A752-D003-6071-3B91-9010400D63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6C6D54-AFC6-9C97-B6FC-4AD06E80E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085FB0-036A-2EB0-DA86-64FFDBD90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299F72-0AB7-D26F-DE47-3DF15CC98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5878354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9E3BA2-3699-197F-96F1-D8698EBC8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D2EC8F-EDB8-8ECD-8D9F-368FE7756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333E1-6CDC-1BDD-3460-1279E7CC88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006BF-7367-ADDD-3309-B419A12142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67D6A-2595-7608-30EB-01A68DF14D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mtClean="0"/>
              <a:t>‹#›</a:t>
            </a:fld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D5B6C2-390A-C64B-6406-7FC344D9284E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4341813" y="63500"/>
            <a:ext cx="4889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1684366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ACF20-FAA8-353D-5CCB-565154B57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067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82EDBD-6578-944D-6C89-518581FB38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002EF-6512-ED1F-002E-AD60B68CB2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E22C26-E546-B141-BFE4-BC08BF34C730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A683F0-EEF8-281C-548C-374B18A052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FC89E-4A51-F2ED-34B8-D895D2FE99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63765C-7484-0342-8A42-AC758EF0D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092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VAG Rounded Std Thin" panose="020F050202020402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A1C7B1-78A7-2DD5-FE97-502055A24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674" y="136525"/>
            <a:ext cx="7886700" cy="86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236C17-49CF-270D-A6B3-0B2E479DA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BDE325-9814-EC9E-8248-FFB72AACB8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CE7822-88AF-1C4E-BCCA-2AD1B46F2750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A916D-871F-7E4E-5951-69FCEEE24A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6CCAE-9E18-3F08-DF8A-167D2216C0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E6FE21-4A6C-9C4E-B2F8-6919902CD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627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>
          <a:solidFill>
            <a:schemeClr val="tx1"/>
          </a:solidFill>
          <a:latin typeface="VAG Rounded Std Thin" panose="020F050202020402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283717-CC2A-7A2C-E5D8-6183E81F0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99009C-65C2-608A-32F5-938FA4F858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9B6CA-CE64-8652-2860-19C8BAC4AA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8E1F14-757B-5345-B5DF-859EB9BFAFCA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4B75E-CCF3-07E6-4B21-E9D86BD6AD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53E203-74A8-B5D2-C49F-A05DAD3FA2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0DDD52-29AB-2343-8C9A-4426FF024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519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78FF1E-6BE2-7A09-AD52-19B1527A8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6568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868FAF-A5AF-9C63-2C06-9728CBD094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9E1D3-74E0-E3BD-DE95-130F5C75E7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C386B8-61DE-8B4B-87E9-80D11540CD54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36169-5E87-3BE9-45DB-7CAB5821BE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C4810-FBAD-261E-3018-2768E26ED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B10EF0-DEE3-BC49-A33B-2E7FB293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667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bg1"/>
          </a:solidFill>
          <a:latin typeface="VAG Rounded Std Thin" panose="020F050202020402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21.svg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3.emf"/><Relationship Id="rId5" Type="http://schemas.openxmlformats.org/officeDocument/2006/relationships/image" Target="../media/image26.emf"/><Relationship Id="rId4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video" Target="../media/media1.mp4"/><Relationship Id="rId7" Type="http://schemas.openxmlformats.org/officeDocument/2006/relationships/hyperlink" Target="https://www.youtube.com/watch?v=Z3-3CYftTY0" TargetMode="External"/><Relationship Id="rId2" Type="http://schemas.microsoft.com/office/2007/relationships/media" Target="../media/media1.mp4"/><Relationship Id="rId1" Type="http://schemas.openxmlformats.org/officeDocument/2006/relationships/video" Target="https://www.youtube.com/embed/Z3-3CYftTY0?feature=oembed" TargetMode="External"/><Relationship Id="rId6" Type="http://schemas.openxmlformats.org/officeDocument/2006/relationships/image" Target="../media/image32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21.svg"/><Relationship Id="rId7" Type="http://schemas.openxmlformats.org/officeDocument/2006/relationships/image" Target="../media/image40.emf"/><Relationship Id="rId12" Type="http://schemas.openxmlformats.org/officeDocument/2006/relationships/image" Target="../media/image4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3.emf"/><Relationship Id="rId11" Type="http://schemas.openxmlformats.org/officeDocument/2006/relationships/image" Target="../media/image44.emf"/><Relationship Id="rId5" Type="http://schemas.openxmlformats.org/officeDocument/2006/relationships/image" Target="../media/image26.emf"/><Relationship Id="rId10" Type="http://schemas.openxmlformats.org/officeDocument/2006/relationships/image" Target="../media/image43.emf"/><Relationship Id="rId4" Type="http://schemas.openxmlformats.org/officeDocument/2006/relationships/image" Target="../media/image39.png"/><Relationship Id="rId9" Type="http://schemas.openxmlformats.org/officeDocument/2006/relationships/image" Target="../media/image42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46.svg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6.emf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50.svg"/><Relationship Id="rId7" Type="http://schemas.openxmlformats.org/officeDocument/2006/relationships/image" Target="../media/image5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2.emf"/><Relationship Id="rId11" Type="http://schemas.openxmlformats.org/officeDocument/2006/relationships/image" Target="../media/image56.emf"/><Relationship Id="rId5" Type="http://schemas.openxmlformats.org/officeDocument/2006/relationships/image" Target="../media/image51.emf"/><Relationship Id="rId10" Type="http://schemas.openxmlformats.org/officeDocument/2006/relationships/image" Target="../media/image55.emf"/><Relationship Id="rId4" Type="http://schemas.openxmlformats.org/officeDocument/2006/relationships/image" Target="../media/image26.emf"/><Relationship Id="rId9" Type="http://schemas.openxmlformats.org/officeDocument/2006/relationships/image" Target="../media/image5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9.jpeg"/><Relationship Id="rId2" Type="http://schemas.openxmlformats.org/officeDocument/2006/relationships/slideLayout" Target="../slideLayouts/slideLayout28.xml"/><Relationship Id="rId1" Type="http://schemas.openxmlformats.org/officeDocument/2006/relationships/video" Target="https://www.youtube.com/embed/4HSoz-_EOG4?feature=oembed" TargetMode="External"/><Relationship Id="rId6" Type="http://schemas.openxmlformats.org/officeDocument/2006/relationships/hyperlink" Target="https://www.youtube.com/watch?v=4HSoz-_EOG4" TargetMode="External"/><Relationship Id="rId11" Type="http://schemas.openxmlformats.org/officeDocument/2006/relationships/image" Target="../media/image61.emf"/><Relationship Id="rId5" Type="http://schemas.openxmlformats.org/officeDocument/2006/relationships/image" Target="../media/image50.svg"/><Relationship Id="rId10" Type="http://schemas.openxmlformats.org/officeDocument/2006/relationships/image" Target="../media/image41.emf"/><Relationship Id="rId4" Type="http://schemas.openxmlformats.org/officeDocument/2006/relationships/image" Target="../media/image58.png"/><Relationship Id="rId9" Type="http://schemas.openxmlformats.org/officeDocument/2006/relationships/image" Target="../media/image60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1.svg"/><Relationship Id="rId7" Type="http://schemas.openxmlformats.org/officeDocument/2006/relationships/image" Target="../media/image6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4.emf"/><Relationship Id="rId11" Type="http://schemas.openxmlformats.org/officeDocument/2006/relationships/image" Target="../media/image67.emf"/><Relationship Id="rId5" Type="http://schemas.openxmlformats.org/officeDocument/2006/relationships/image" Target="../media/image63.png"/><Relationship Id="rId10" Type="http://schemas.openxmlformats.org/officeDocument/2006/relationships/image" Target="../media/image66.emf"/><Relationship Id="rId4" Type="http://schemas.openxmlformats.org/officeDocument/2006/relationships/image" Target="../media/image39.png"/><Relationship Id="rId9" Type="http://schemas.openxmlformats.org/officeDocument/2006/relationships/image" Target="../media/image40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68.png"/><Relationship Id="rId7" Type="http://schemas.openxmlformats.org/officeDocument/2006/relationships/image" Target="../media/image7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8.emf"/><Relationship Id="rId5" Type="http://schemas.openxmlformats.org/officeDocument/2006/relationships/image" Target="../media/image69.png"/><Relationship Id="rId10" Type="http://schemas.openxmlformats.org/officeDocument/2006/relationships/image" Target="../media/image72.emf"/><Relationship Id="rId4" Type="http://schemas.openxmlformats.org/officeDocument/2006/relationships/image" Target="../media/image46.svg"/><Relationship Id="rId9" Type="http://schemas.openxmlformats.org/officeDocument/2006/relationships/image" Target="../media/image71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image" Target="../media/image50.svg"/><Relationship Id="rId7" Type="http://schemas.openxmlformats.org/officeDocument/2006/relationships/image" Target="../media/image5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3.emf"/><Relationship Id="rId11" Type="http://schemas.openxmlformats.org/officeDocument/2006/relationships/image" Target="../media/image75.emf"/><Relationship Id="rId5" Type="http://schemas.openxmlformats.org/officeDocument/2006/relationships/image" Target="../media/image52.emf"/><Relationship Id="rId10" Type="http://schemas.openxmlformats.org/officeDocument/2006/relationships/image" Target="../media/image74.emf"/><Relationship Id="rId4" Type="http://schemas.openxmlformats.org/officeDocument/2006/relationships/image" Target="../media/image26.emf"/><Relationship Id="rId9" Type="http://schemas.openxmlformats.org/officeDocument/2006/relationships/image" Target="../media/image73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iAKV99dQuA" TargetMode="External"/><Relationship Id="rId2" Type="http://schemas.openxmlformats.org/officeDocument/2006/relationships/slideLayout" Target="../slideLayouts/slideLayout28.xml"/><Relationship Id="rId1" Type="http://schemas.openxmlformats.org/officeDocument/2006/relationships/video" Target="https://www.youtube.com/embed/7iAKV99dQuA?feature=oembed" TargetMode="Externa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4.em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1.svg"/><Relationship Id="rId7" Type="http://schemas.openxmlformats.org/officeDocument/2006/relationships/image" Target="../media/image2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EBFEE7-97F5-D79F-66FD-705F3A1CB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91A64-ED0B-F500-23F5-2F2737BE8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A6CDB64-35EB-6215-50F9-D428F6AF442A}"/>
              </a:ext>
            </a:extLst>
          </p:cNvPr>
          <p:cNvSpPr txBox="1"/>
          <p:nvPr/>
        </p:nvSpPr>
        <p:spPr>
          <a:xfrm>
            <a:off x="742090" y="2207800"/>
            <a:ext cx="3630426" cy="2649356"/>
          </a:xfrm>
          <a:prstGeom prst="roundRect">
            <a:avLst/>
          </a:prstGeom>
          <a:solidFill>
            <a:srgbClr val="FFD800">
              <a:alpha val="25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kern="1200" dirty="0">
              <a:solidFill>
                <a:schemeClr val="bg1"/>
              </a:solidFill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95827A-BCC4-2920-CBD3-2001E3710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16000"/>
            <a:ext cx="7886700" cy="818216"/>
          </a:xfrm>
        </p:spPr>
        <p:txBody>
          <a:bodyPr/>
          <a:lstStyle/>
          <a:p>
            <a:r>
              <a:rPr lang="en-US" dirty="0"/>
              <a:t>Let’s investigate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4F3030E-21C7-C8A4-EE96-2B5052C5BD1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231417" y="91026"/>
            <a:ext cx="1579769" cy="15624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E963B0C-E20D-BA13-6617-B6CD25DD399F}"/>
              </a:ext>
            </a:extLst>
          </p:cNvPr>
          <p:cNvSpPr txBox="1"/>
          <p:nvPr/>
        </p:nvSpPr>
        <p:spPr>
          <a:xfrm>
            <a:off x="1358043" y="2284750"/>
            <a:ext cx="2799287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1" dirty="0">
                <a:solidFill>
                  <a:schemeClr val="dk1"/>
                </a:solidFill>
                <a:latin typeface="VAG Rounded Std Thin" panose="020F0502020204020204" pitchFamily="34" charset="77"/>
                <a:ea typeface="Calibri"/>
                <a:cs typeface="Calibri"/>
                <a:sym typeface="Calibri"/>
              </a:rPr>
              <a:t>1. Discuss</a:t>
            </a:r>
            <a:endParaRPr lang="en-AU" dirty="0">
              <a:latin typeface="VAG Rounded Std Light" panose="020F0502020204020204" pitchFamily="34" charset="77"/>
              <a:cs typeface="Calibri" panose="020F0502020204030204" pitchFamily="34" charset="0"/>
            </a:endParaRPr>
          </a:p>
          <a:p>
            <a:pPr lvl="0">
              <a:lnSpc>
                <a:spcPct val="100000"/>
              </a:lnSpc>
            </a:pPr>
            <a:r>
              <a:rPr lang="en-AU" dirty="0">
                <a:latin typeface="VAG Rounded Std Light" panose="020F0502020204020204" pitchFamily="34" charset="77"/>
                <a:cs typeface="Calibri" panose="020F0502020204030204" pitchFamily="34" charset="0"/>
              </a:rPr>
              <a:t>Let’s think about different things we could use to measure the worms. </a:t>
            </a:r>
          </a:p>
          <a:p>
            <a:pPr lvl="0">
              <a:lnSpc>
                <a:spcPct val="100000"/>
              </a:lnSpc>
            </a:pPr>
            <a:endParaRPr lang="en-AU" dirty="0">
              <a:latin typeface="VAG Rounded Std Light" panose="020F0502020204020204" pitchFamily="34" charset="77"/>
              <a:cs typeface="Calibri" panose="020F0502020204030204" pitchFamily="34" charset="0"/>
            </a:endParaRPr>
          </a:p>
          <a:p>
            <a:pPr lvl="0">
              <a:lnSpc>
                <a:spcPct val="100000"/>
              </a:lnSpc>
            </a:pPr>
            <a:r>
              <a:rPr lang="en-AU" sz="1600" dirty="0">
                <a:latin typeface="VAG Rounded Std Light" panose="020F0502020204020204" pitchFamily="34" charset="77"/>
                <a:cs typeface="Calibri" panose="020F0502020204030204" pitchFamily="34" charset="0"/>
              </a:rPr>
              <a:t>(Remember the measuring tools must be the same length so that an accurate result can be recorded each time.)</a:t>
            </a:r>
            <a:endParaRPr lang="en-US" sz="1600" dirty="0"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F7C4CE-2E0E-FE11-9FD4-1E0401593A20}"/>
              </a:ext>
            </a:extLst>
          </p:cNvPr>
          <p:cNvSpPr txBox="1"/>
          <p:nvPr/>
        </p:nvSpPr>
        <p:spPr>
          <a:xfrm>
            <a:off x="5150201" y="2234214"/>
            <a:ext cx="3494069" cy="2766764"/>
          </a:xfrm>
          <a:prstGeom prst="roundRect">
            <a:avLst/>
          </a:prstGeom>
          <a:solidFill>
            <a:srgbClr val="FFD800">
              <a:alpha val="25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kern="1200" dirty="0">
              <a:solidFill>
                <a:schemeClr val="bg1"/>
              </a:solidFill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187447-288E-0D59-3E81-D0996C5D3B7F}"/>
              </a:ext>
            </a:extLst>
          </p:cNvPr>
          <p:cNvSpPr txBox="1"/>
          <p:nvPr/>
        </p:nvSpPr>
        <p:spPr>
          <a:xfrm>
            <a:off x="5763597" y="2296106"/>
            <a:ext cx="24559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1" dirty="0">
                <a:solidFill>
                  <a:schemeClr val="dk1"/>
                </a:solidFill>
                <a:latin typeface="VAG Rounded Std Thin" panose="020F0502020204020204" pitchFamily="34" charset="77"/>
                <a:ea typeface="Calibri"/>
                <a:cs typeface="Calibri"/>
                <a:sym typeface="Calibri"/>
              </a:rPr>
              <a:t>3. Record</a:t>
            </a:r>
            <a:endParaRPr lang="en-AU" dirty="0">
              <a:solidFill>
                <a:schemeClr val="dk1"/>
              </a:solidFill>
              <a:latin typeface="VAG Rounded Std Light" panose="020F0502020204020204" pitchFamily="34" charset="77"/>
              <a:ea typeface="Calibri"/>
              <a:cs typeface="Calibri"/>
              <a:sym typeface="Calibri"/>
            </a:endParaRPr>
          </a:p>
          <a:p>
            <a:pPr lvl="0">
              <a:lnSpc>
                <a:spcPct val="100000"/>
              </a:lnSpc>
            </a:pPr>
            <a:r>
              <a:rPr lang="en-AU" dirty="0">
                <a:latin typeface="VAG Rounded Std Light" panose="020F0502020204020204" pitchFamily="34" charset="77"/>
                <a:cs typeface="Calibri" panose="020F0502020204030204" pitchFamily="34" charset="0"/>
              </a:rPr>
              <a:t>Record the results and add to the class table.</a:t>
            </a:r>
            <a:endParaRPr lang="en-US" dirty="0"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F7B19B-2ABD-D0A7-B8B1-07D9E4BFA39D}"/>
              </a:ext>
            </a:extLst>
          </p:cNvPr>
          <p:cNvSpPr txBox="1"/>
          <p:nvPr/>
        </p:nvSpPr>
        <p:spPr>
          <a:xfrm>
            <a:off x="5183299" y="5229171"/>
            <a:ext cx="3460972" cy="1314039"/>
          </a:xfrm>
          <a:prstGeom prst="roundRect">
            <a:avLst/>
          </a:prstGeom>
          <a:solidFill>
            <a:srgbClr val="FFD800">
              <a:alpha val="25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kern="1200" dirty="0">
              <a:solidFill>
                <a:schemeClr val="bg1"/>
              </a:solidFill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A80D423-A349-4109-6A7A-AA062C87C0A9}"/>
              </a:ext>
            </a:extLst>
          </p:cNvPr>
          <p:cNvSpPr txBox="1"/>
          <p:nvPr/>
        </p:nvSpPr>
        <p:spPr>
          <a:xfrm>
            <a:off x="5763597" y="5271264"/>
            <a:ext cx="24559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1" dirty="0">
                <a:solidFill>
                  <a:schemeClr val="dk1"/>
                </a:solidFill>
                <a:latin typeface="VAG Rounded Std Thin" panose="020F0502020204020204" pitchFamily="34" charset="77"/>
                <a:ea typeface="Calibri"/>
                <a:cs typeface="Calibri"/>
                <a:sym typeface="Calibri"/>
              </a:rPr>
              <a:t>4. Calculate</a:t>
            </a:r>
            <a:endParaRPr lang="en-AU" dirty="0">
              <a:solidFill>
                <a:schemeClr val="dk1"/>
              </a:solidFill>
              <a:latin typeface="VAG Rounded Std Light" panose="020F0502020204020204" pitchFamily="34" charset="77"/>
              <a:ea typeface="Calibri"/>
              <a:cs typeface="Calibri"/>
              <a:sym typeface="Calibri"/>
            </a:endParaRPr>
          </a:p>
          <a:p>
            <a:pPr lvl="0">
              <a:lnSpc>
                <a:spcPct val="100000"/>
              </a:lnSpc>
            </a:pPr>
            <a:r>
              <a:rPr lang="en-AU" dirty="0">
                <a:latin typeface="VAG Rounded Std Light" panose="020F0502020204020204" pitchFamily="34" charset="77"/>
                <a:cs typeface="Calibri" panose="020F0502020204030204" pitchFamily="34" charset="0"/>
              </a:rPr>
              <a:t>Calculate the average length of your class set of worms. </a:t>
            </a:r>
            <a:endParaRPr lang="en-US" dirty="0"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pic>
        <p:nvPicPr>
          <p:cNvPr id="9" name="Picture 8" descr="A black board with a pink worm on it&#10;&#10;AI-generated content may be incorrect.">
            <a:extLst>
              <a:ext uri="{FF2B5EF4-FFF2-40B4-BE49-F238E27FC236}">
                <a16:creationId xmlns:a16="http://schemas.microsoft.com/office/drawing/2014/main" id="{A640FDF2-72A9-56E4-5187-356F42DE3B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0681" y="3219436"/>
            <a:ext cx="1206207" cy="1704908"/>
          </a:xfrm>
          <a:prstGeom prst="rect">
            <a:avLst/>
          </a:prstGeom>
          <a:solidFill>
            <a:schemeClr val="lt1"/>
          </a:solidFill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39F1C2E-D4CF-F798-30B7-D8F2D016F4FE}"/>
              </a:ext>
            </a:extLst>
          </p:cNvPr>
          <p:cNvSpPr txBox="1"/>
          <p:nvPr/>
        </p:nvSpPr>
        <p:spPr>
          <a:xfrm>
            <a:off x="722030" y="5119769"/>
            <a:ext cx="3650486" cy="1423441"/>
          </a:xfrm>
          <a:prstGeom prst="roundRect">
            <a:avLst/>
          </a:prstGeom>
          <a:solidFill>
            <a:srgbClr val="FFD800">
              <a:alpha val="25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kern="1200" dirty="0">
              <a:solidFill>
                <a:schemeClr val="bg1"/>
              </a:solidFill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543802-3554-E55D-D7AB-9B5A152DA134}"/>
              </a:ext>
            </a:extLst>
          </p:cNvPr>
          <p:cNvSpPr txBox="1"/>
          <p:nvPr/>
        </p:nvSpPr>
        <p:spPr>
          <a:xfrm>
            <a:off x="1337983" y="5186783"/>
            <a:ext cx="29143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1" dirty="0">
                <a:solidFill>
                  <a:schemeClr val="dk1"/>
                </a:solidFill>
                <a:latin typeface="VAG Rounded Std Thin" panose="020F0502020204020204" pitchFamily="34" charset="77"/>
                <a:ea typeface="Calibri"/>
                <a:cs typeface="Calibri"/>
                <a:sym typeface="Calibri"/>
              </a:rPr>
              <a:t>2. Measure</a:t>
            </a:r>
            <a:endParaRPr lang="en-AU" dirty="0">
              <a:solidFill>
                <a:schemeClr val="dk1"/>
              </a:solidFill>
              <a:latin typeface="VAG Rounded Std Light" panose="020F0502020204020204" pitchFamily="34" charset="77"/>
              <a:ea typeface="Calibri"/>
              <a:cs typeface="Calibri"/>
              <a:sym typeface="Calibri"/>
            </a:endParaRPr>
          </a:p>
          <a:p>
            <a:pPr lvl="0">
              <a:lnSpc>
                <a:spcPct val="100000"/>
              </a:lnSpc>
            </a:pPr>
            <a:r>
              <a:rPr lang="en-AU" dirty="0">
                <a:latin typeface="VAG Rounded Std Light" panose="020F0502020204020204" pitchFamily="34" charset="77"/>
                <a:cs typeface="Calibri" panose="020F0502020204030204" pitchFamily="34" charset="0"/>
              </a:rPr>
              <a:t>Using our selected measuring tools, let’s now measure a variety of worms. </a:t>
            </a:r>
            <a:endParaRPr lang="en-US" dirty="0"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D971626-9636-B35F-330B-2D7A3D7365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142" y="5019304"/>
            <a:ext cx="927239" cy="866886"/>
          </a:xfrm>
          <a:prstGeom prst="rect">
            <a:avLst/>
          </a:prstGeom>
        </p:spPr>
      </p:pic>
      <p:sp>
        <p:nvSpPr>
          <p:cNvPr id="27" name="Title 2">
            <a:extLst>
              <a:ext uri="{FF2B5EF4-FFF2-40B4-BE49-F238E27FC236}">
                <a16:creationId xmlns:a16="http://schemas.microsoft.com/office/drawing/2014/main" id="{8F757FC2-7975-0CCD-58AF-D5FBFFEE5867}"/>
              </a:ext>
            </a:extLst>
          </p:cNvPr>
          <p:cNvSpPr txBox="1">
            <a:spLocks/>
          </p:cNvSpPr>
          <p:nvPr/>
        </p:nvSpPr>
        <p:spPr>
          <a:xfrm>
            <a:off x="332814" y="1475778"/>
            <a:ext cx="3573272" cy="586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bg1"/>
                </a:solidFill>
                <a:latin typeface="VAGRundschriftD" pitchFamily="2" charset="77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3AAD49"/>
                </a:solidFill>
                <a:latin typeface="VAG Rounded Std Thin" panose="020F0502020204020204" pitchFamily="34" charset="77"/>
              </a:rPr>
              <a:t>Measuring worms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0BE2B-68BB-E1BE-9C77-7185CFFDE3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142" y="2169787"/>
            <a:ext cx="939800" cy="876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20CE28-F1BF-CC43-FCEA-E0657B9F81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0301" y="2169787"/>
            <a:ext cx="939800" cy="876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5B8D6D-43E8-3065-9BB7-7A5FF93A59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0844" y="5114989"/>
            <a:ext cx="9398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1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4C1FC-8C95-DD51-086A-B69FE78F1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EFFA4-F801-B52A-9E44-3E4BEFBE7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16000"/>
            <a:ext cx="7886700" cy="818216"/>
          </a:xfrm>
        </p:spPr>
        <p:txBody>
          <a:bodyPr/>
          <a:lstStyle/>
          <a:p>
            <a:r>
              <a:rPr lang="en-US" dirty="0"/>
              <a:t>Let’s investigate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B572AE4-31E6-3D2E-F0B0-213BD3CDD09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231417" y="91026"/>
            <a:ext cx="1579769" cy="15624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627FD1A-8D70-4DDE-76FC-FD4210559C48}"/>
              </a:ext>
            </a:extLst>
          </p:cNvPr>
          <p:cNvSpPr txBox="1"/>
          <p:nvPr/>
        </p:nvSpPr>
        <p:spPr>
          <a:xfrm>
            <a:off x="414094" y="2503122"/>
            <a:ext cx="4686226" cy="3572558"/>
          </a:xfrm>
          <a:prstGeom prst="roundRect">
            <a:avLst/>
          </a:prstGeom>
          <a:solidFill>
            <a:srgbClr val="FFD800">
              <a:alpha val="25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kern="1200" dirty="0">
              <a:solidFill>
                <a:schemeClr val="bg1"/>
              </a:solidFill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27" name="Title 2">
            <a:extLst>
              <a:ext uri="{FF2B5EF4-FFF2-40B4-BE49-F238E27FC236}">
                <a16:creationId xmlns:a16="http://schemas.microsoft.com/office/drawing/2014/main" id="{75C2193E-0E94-9030-E417-32445C9C83CF}"/>
              </a:ext>
            </a:extLst>
          </p:cNvPr>
          <p:cNvSpPr txBox="1">
            <a:spLocks/>
          </p:cNvSpPr>
          <p:nvPr/>
        </p:nvSpPr>
        <p:spPr>
          <a:xfrm>
            <a:off x="332814" y="1653434"/>
            <a:ext cx="5263116" cy="586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bg1"/>
                </a:solidFill>
                <a:latin typeface="VAGRundschriftD" pitchFamily="2" charset="77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3AAD49"/>
                </a:solidFill>
                <a:latin typeface="VAG Rounded Std Thin" panose="020F0502020204020204" pitchFamily="34" charset="77"/>
              </a:rPr>
              <a:t>How worms respond to light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FB030C-8AA1-8707-02DC-CC2445B5B673}"/>
              </a:ext>
            </a:extLst>
          </p:cNvPr>
          <p:cNvSpPr txBox="1"/>
          <p:nvPr/>
        </p:nvSpPr>
        <p:spPr>
          <a:xfrm>
            <a:off x="781996" y="2755748"/>
            <a:ext cx="41231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1200"/>
              </a:spcAft>
              <a:buClr>
                <a:srgbClr val="3AAD49"/>
              </a:buClr>
              <a:buSzPct val="120000"/>
              <a:buFont typeface="+mj-lt"/>
              <a:buAutoNum type="arabicPeriod"/>
            </a:pPr>
            <a:r>
              <a:rPr lang="en-AU" dirty="0">
                <a:latin typeface="VAG Rounded Std Light" panose="020F0502020204020204" pitchFamily="34" charset="77"/>
              </a:rPr>
              <a:t>Place a thin layer of worm castings into a tray. </a:t>
            </a:r>
          </a:p>
          <a:p>
            <a:pPr marL="342900" lvl="0" indent="-342900">
              <a:spcAft>
                <a:spcPts val="1200"/>
              </a:spcAft>
              <a:buClr>
                <a:srgbClr val="3AAD49"/>
              </a:buClr>
              <a:buSzPct val="120000"/>
              <a:buFont typeface="+mj-lt"/>
              <a:buAutoNum type="arabicPeriod"/>
            </a:pPr>
            <a:r>
              <a:rPr lang="en-AU" dirty="0">
                <a:latin typeface="VAG Rounded Std Light" panose="020F0502020204020204" pitchFamily="34" charset="77"/>
              </a:rPr>
              <a:t>Cover half with an exercise book or piece of paper. </a:t>
            </a:r>
          </a:p>
          <a:p>
            <a:pPr marL="342900" lvl="0" indent="-342900">
              <a:spcAft>
                <a:spcPts val="1200"/>
              </a:spcAft>
              <a:buClr>
                <a:srgbClr val="3AAD49"/>
              </a:buClr>
              <a:buSzPct val="120000"/>
              <a:buFont typeface="+mj-lt"/>
              <a:buAutoNum type="arabicPeriod"/>
            </a:pPr>
            <a:r>
              <a:rPr lang="en-AU" dirty="0">
                <a:latin typeface="VAG Rounded Std Light" panose="020F0502020204020204" pitchFamily="34" charset="77"/>
              </a:rPr>
              <a:t>Gently place 10 or so earthworms around the uncovered side of the tray. </a:t>
            </a:r>
          </a:p>
          <a:p>
            <a:pPr marL="342900" lvl="0" indent="-342900">
              <a:spcAft>
                <a:spcPts val="1200"/>
              </a:spcAft>
              <a:buClr>
                <a:srgbClr val="3AAD49"/>
              </a:buClr>
              <a:buSzPct val="120000"/>
              <a:buFont typeface="+mj-lt"/>
              <a:buAutoNum type="arabicPeriod"/>
            </a:pPr>
            <a:r>
              <a:rPr lang="en-AU" dirty="0">
                <a:latin typeface="VAG Rounded Std Light" panose="020F0502020204020204" pitchFamily="34" charset="77"/>
              </a:rPr>
              <a:t>Predict, observe, record and explain what happens.</a:t>
            </a:r>
          </a:p>
        </p:txBody>
      </p:sp>
      <p:pic>
        <p:nvPicPr>
          <p:cNvPr id="22" name="Picture 21" descr="A black and green screen with white text&#10;&#10;AI-generated content may be incorrect.">
            <a:extLst>
              <a:ext uri="{FF2B5EF4-FFF2-40B4-BE49-F238E27FC236}">
                <a16:creationId xmlns:a16="http://schemas.microsoft.com/office/drawing/2014/main" id="{71F47E17-AABF-0485-D78B-06C5091C1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7851" y="2382673"/>
            <a:ext cx="2683611" cy="3793138"/>
          </a:xfrm>
          <a:prstGeom prst="rect">
            <a:avLst/>
          </a:prstGeom>
          <a:solidFill>
            <a:schemeClr val="lt1"/>
          </a:solidFill>
        </p:spPr>
      </p:pic>
    </p:spTree>
    <p:extLst>
      <p:ext uri="{BB962C8B-B14F-4D97-AF65-F5344CB8AC3E}">
        <p14:creationId xmlns:p14="http://schemas.microsoft.com/office/powerpoint/2010/main" val="252983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17DDE-7A1C-FAD3-5AA2-F271C3220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D5893FB-EB64-F7F1-EF3A-B5CF34D7767D}"/>
              </a:ext>
            </a:extLst>
          </p:cNvPr>
          <p:cNvSpPr txBox="1"/>
          <p:nvPr/>
        </p:nvSpPr>
        <p:spPr>
          <a:xfrm>
            <a:off x="742090" y="2265991"/>
            <a:ext cx="3011203" cy="1764502"/>
          </a:xfrm>
          <a:prstGeom prst="roundRect">
            <a:avLst/>
          </a:prstGeom>
          <a:solidFill>
            <a:srgbClr val="FFD800">
              <a:alpha val="25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kern="1200" dirty="0">
              <a:solidFill>
                <a:schemeClr val="bg1"/>
              </a:solidFill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34D3E3-F18A-8BEF-F3B8-E220665FE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16000"/>
            <a:ext cx="7886700" cy="818216"/>
          </a:xfrm>
        </p:spPr>
        <p:txBody>
          <a:bodyPr/>
          <a:lstStyle/>
          <a:p>
            <a:r>
              <a:rPr lang="en-US" dirty="0"/>
              <a:t>Let’s investigate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F7A1BDC-52EB-CE57-5FFC-89BC5F2DDAB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231417" y="91026"/>
            <a:ext cx="1579769" cy="15624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712E484-8862-45C7-DCAC-C53581D41714}"/>
              </a:ext>
            </a:extLst>
          </p:cNvPr>
          <p:cNvSpPr txBox="1"/>
          <p:nvPr/>
        </p:nvSpPr>
        <p:spPr>
          <a:xfrm>
            <a:off x="1323319" y="2397553"/>
            <a:ext cx="239524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n-AU" b="1" dirty="0">
                <a:latin typeface="VAG Rounded Std Thin" panose="020F0502020204020204" pitchFamily="34" charset="77"/>
                <a:ea typeface="Calibri"/>
                <a:cs typeface="Calibri"/>
                <a:sym typeface="Calibri"/>
              </a:rPr>
              <a:t>1. Predict </a:t>
            </a:r>
          </a:p>
          <a:p>
            <a:pPr lvl="0">
              <a:lnSpc>
                <a:spcPct val="100000"/>
              </a:lnSpc>
            </a:pPr>
            <a:r>
              <a:rPr lang="en-AU" dirty="0">
                <a:latin typeface="VAG Rounded Std Light" panose="020F0502020204020204" pitchFamily="34" charset="77"/>
                <a:ea typeface="Calibri"/>
                <a:cs typeface="Calibri"/>
                <a:sym typeface="Calibri"/>
              </a:rPr>
              <a:t>What do you think the worms exposed to light on the uncovered side of the tray will do? </a:t>
            </a:r>
            <a:endParaRPr lang="en-US" dirty="0"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A69C1D-053B-5CD7-027C-6706B3002312}"/>
              </a:ext>
            </a:extLst>
          </p:cNvPr>
          <p:cNvSpPr txBox="1"/>
          <p:nvPr/>
        </p:nvSpPr>
        <p:spPr>
          <a:xfrm>
            <a:off x="4400295" y="2276623"/>
            <a:ext cx="4363287" cy="2277307"/>
          </a:xfrm>
          <a:prstGeom prst="roundRect">
            <a:avLst/>
          </a:prstGeom>
          <a:solidFill>
            <a:srgbClr val="FFD800">
              <a:alpha val="25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kern="1200" dirty="0">
              <a:solidFill>
                <a:schemeClr val="bg1"/>
              </a:solidFill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101093-FB5C-5751-D8F4-035035977BFD}"/>
              </a:ext>
            </a:extLst>
          </p:cNvPr>
          <p:cNvSpPr txBox="1"/>
          <p:nvPr/>
        </p:nvSpPr>
        <p:spPr>
          <a:xfrm>
            <a:off x="4925801" y="2365655"/>
            <a:ext cx="385066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n-AU" sz="2000" b="1" dirty="0">
                <a:latin typeface="VAG Rounded Std Thin" panose="020F0502020204020204" pitchFamily="34" charset="77"/>
                <a:ea typeface="Calibri"/>
                <a:cs typeface="Calibri"/>
                <a:sym typeface="Calibri"/>
              </a:rPr>
              <a:t>3. Record </a:t>
            </a: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dirty="0">
                <a:latin typeface="VAG Rounded Std Light" panose="020F0502020204020204" pitchFamily="34" charset="77"/>
                <a:cs typeface="Calibri"/>
                <a:sym typeface="Calibri"/>
              </a:rPr>
              <a:t>Where did most of the worms move to?</a:t>
            </a: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dirty="0">
                <a:latin typeface="VAG Rounded Std Light" panose="020F0502020204020204" pitchFamily="34" charset="77"/>
                <a:ea typeface="Calibri"/>
                <a:cs typeface="Calibri"/>
                <a:sym typeface="Calibri"/>
              </a:rPr>
              <a:t>Did your observations match your prediction?</a:t>
            </a: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dirty="0">
                <a:latin typeface="VAG Rounded Std Light" panose="020F0502020204020204" pitchFamily="34" charset="77"/>
                <a:ea typeface="Calibri"/>
                <a:cs typeface="Calibri"/>
                <a:sym typeface="Calibri"/>
              </a:rPr>
              <a:t>Did the worms move in the way you predicted? </a:t>
            </a:r>
            <a:endParaRPr lang="en-US" dirty="0"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243CADA-B01D-361A-C273-8580E169ECD7}"/>
              </a:ext>
            </a:extLst>
          </p:cNvPr>
          <p:cNvSpPr txBox="1"/>
          <p:nvPr/>
        </p:nvSpPr>
        <p:spPr>
          <a:xfrm>
            <a:off x="4433392" y="4809440"/>
            <a:ext cx="4360467" cy="1754325"/>
          </a:xfrm>
          <a:prstGeom prst="roundRect">
            <a:avLst/>
          </a:prstGeom>
          <a:solidFill>
            <a:srgbClr val="FFD800">
              <a:alpha val="25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kern="1200" dirty="0">
              <a:solidFill>
                <a:schemeClr val="bg1"/>
              </a:solidFill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0D33A4C-E30F-1BBC-20E2-09370B86A1B3}"/>
              </a:ext>
            </a:extLst>
          </p:cNvPr>
          <p:cNvSpPr txBox="1"/>
          <p:nvPr/>
        </p:nvSpPr>
        <p:spPr>
          <a:xfrm>
            <a:off x="4948009" y="4930371"/>
            <a:ext cx="360568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n-AU" b="1" dirty="0">
                <a:latin typeface="VAG Rounded Std Thin" panose="020F0502020204020204" pitchFamily="34" charset="77"/>
                <a:ea typeface="Calibri"/>
                <a:cs typeface="Calibri"/>
                <a:sym typeface="Calibri"/>
              </a:rPr>
              <a:t>4. Explain </a:t>
            </a:r>
          </a:p>
          <a:p>
            <a:r>
              <a:rPr lang="en-AU" dirty="0">
                <a:latin typeface="VAG Rounded Std Light" panose="020F0502020204020204" pitchFamily="34" charset="77"/>
                <a:ea typeface="Calibri"/>
                <a:cs typeface="Calibri"/>
                <a:sym typeface="Calibri"/>
              </a:rPr>
              <a:t>Worms are sensitive to light and live underground. </a:t>
            </a:r>
            <a:r>
              <a:rPr lang="en-AU" dirty="0">
                <a:latin typeface="VAG Rounded Std Light" panose="020F0502020204020204" pitchFamily="34" charset="77"/>
              </a:rPr>
              <a:t>How do you think this relates to the way they moved in the experiment?</a:t>
            </a:r>
          </a:p>
          <a:p>
            <a:pPr lvl="0">
              <a:lnSpc>
                <a:spcPct val="100000"/>
              </a:lnSpc>
            </a:pPr>
            <a:endParaRPr lang="en-US" dirty="0"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6E5C44-BCBF-7CD2-C575-B9BFF438E819}"/>
              </a:ext>
            </a:extLst>
          </p:cNvPr>
          <p:cNvSpPr txBox="1"/>
          <p:nvPr/>
        </p:nvSpPr>
        <p:spPr>
          <a:xfrm>
            <a:off x="722030" y="4372692"/>
            <a:ext cx="3031263" cy="1764502"/>
          </a:xfrm>
          <a:prstGeom prst="roundRect">
            <a:avLst/>
          </a:prstGeom>
          <a:solidFill>
            <a:srgbClr val="FFD800">
              <a:alpha val="25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kern="1200" dirty="0">
              <a:solidFill>
                <a:schemeClr val="bg1"/>
              </a:solidFill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B391FC-57EB-988D-0EDA-E793ECACF443}"/>
              </a:ext>
            </a:extLst>
          </p:cNvPr>
          <p:cNvSpPr txBox="1"/>
          <p:nvPr/>
        </p:nvSpPr>
        <p:spPr>
          <a:xfrm>
            <a:off x="1303257" y="4504253"/>
            <a:ext cx="249568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n-AU" b="1" dirty="0">
                <a:latin typeface="VAG Rounded Std Thin" panose="020F0502020204020204" pitchFamily="34" charset="77"/>
                <a:ea typeface="Calibri"/>
                <a:cs typeface="Calibri"/>
                <a:sym typeface="Calibri"/>
              </a:rPr>
              <a:t>2. Observe </a:t>
            </a:r>
          </a:p>
          <a:p>
            <a:pPr lvl="0">
              <a:lnSpc>
                <a:spcPct val="100000"/>
              </a:lnSpc>
            </a:pPr>
            <a:r>
              <a:rPr lang="en-AU" dirty="0">
                <a:latin typeface="VAG Rounded Std Light" panose="020F0502020204020204" pitchFamily="34" charset="77"/>
                <a:ea typeface="Calibri"/>
                <a:cs typeface="Calibri"/>
                <a:sym typeface="Calibri"/>
              </a:rPr>
              <a:t>Leave the worms for 15 to 20 minutes and then observe how and where they are moving.</a:t>
            </a:r>
            <a:endParaRPr lang="en-AU" dirty="0">
              <a:latin typeface="VAG Rounded Std Light" panose="020F0502020204020204" pitchFamily="34" charset="77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BB34F2-E289-F120-75C0-84ED40AB7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142" y="2171752"/>
            <a:ext cx="939800" cy="876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EC4D69-2F5B-4E95-915C-1DD9ECB23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141" y="4241502"/>
            <a:ext cx="939800" cy="876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4A339E-C2C5-10C9-34FA-21C93E3D06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7220" y="2179111"/>
            <a:ext cx="939800" cy="876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E222EF-3C2D-127D-CE37-BFE457608C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7220" y="4701067"/>
            <a:ext cx="939800" cy="8763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49CFEE0-ED63-76AF-D041-8CC061F3D408}"/>
              </a:ext>
            </a:extLst>
          </p:cNvPr>
          <p:cNvSpPr txBox="1">
            <a:spLocks/>
          </p:cNvSpPr>
          <p:nvPr/>
        </p:nvSpPr>
        <p:spPr>
          <a:xfrm>
            <a:off x="332814" y="1641242"/>
            <a:ext cx="8069096" cy="451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bg1"/>
                </a:solidFill>
                <a:latin typeface="VAGRundschriftD" pitchFamily="2" charset="77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3AAD49"/>
                </a:solidFill>
                <a:latin typeface="VAG Rounded Std Thin" panose="020F0502020204020204" pitchFamily="34" charset="77"/>
              </a:rPr>
              <a:t>How will worms react when exposed to sunlight?</a:t>
            </a:r>
          </a:p>
        </p:txBody>
      </p:sp>
    </p:spTree>
    <p:extLst>
      <p:ext uri="{BB962C8B-B14F-4D97-AF65-F5344CB8AC3E}">
        <p14:creationId xmlns:p14="http://schemas.microsoft.com/office/powerpoint/2010/main" val="344651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of a worm&#10;&#10;AI-generated content may be incorrect.">
            <a:extLst>
              <a:ext uri="{FF2B5EF4-FFF2-40B4-BE49-F238E27FC236}">
                <a16:creationId xmlns:a16="http://schemas.microsoft.com/office/drawing/2014/main" id="{9944E20C-8B09-322C-F598-46D1B8A87B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8172" y="1965959"/>
            <a:ext cx="1299969" cy="1838960"/>
          </a:xfrm>
          <a:prstGeom prst="rect">
            <a:avLst/>
          </a:prstGeom>
        </p:spPr>
      </p:pic>
      <p:sp>
        <p:nvSpPr>
          <p:cNvPr id="7" name="Round Single Corner Rectangle 6">
            <a:extLst>
              <a:ext uri="{FF2B5EF4-FFF2-40B4-BE49-F238E27FC236}">
                <a16:creationId xmlns:a16="http://schemas.microsoft.com/office/drawing/2014/main" id="{DDC914B0-FFCF-063B-0D87-B69737C61679}"/>
              </a:ext>
            </a:extLst>
          </p:cNvPr>
          <p:cNvSpPr/>
          <p:nvPr/>
        </p:nvSpPr>
        <p:spPr>
          <a:xfrm>
            <a:off x="1" y="1021977"/>
            <a:ext cx="4952875" cy="5836021"/>
          </a:xfrm>
          <a:custGeom>
            <a:avLst/>
            <a:gdLst>
              <a:gd name="connsiteX0" fmla="*/ 0 w 3945698"/>
              <a:gd name="connsiteY0" fmla="*/ 0 h 5104355"/>
              <a:gd name="connsiteX1" fmla="*/ 2990800 w 3945698"/>
              <a:gd name="connsiteY1" fmla="*/ 0 h 5104355"/>
              <a:gd name="connsiteX2" fmla="*/ 3945698 w 3945698"/>
              <a:gd name="connsiteY2" fmla="*/ 954898 h 5104355"/>
              <a:gd name="connsiteX3" fmla="*/ 3945698 w 3945698"/>
              <a:gd name="connsiteY3" fmla="*/ 5104355 h 5104355"/>
              <a:gd name="connsiteX4" fmla="*/ 0 w 3945698"/>
              <a:gd name="connsiteY4" fmla="*/ 5104355 h 5104355"/>
              <a:gd name="connsiteX5" fmla="*/ 0 w 3945698"/>
              <a:gd name="connsiteY5" fmla="*/ 0 h 5104355"/>
              <a:gd name="connsiteX0" fmla="*/ 0 w 3945698"/>
              <a:gd name="connsiteY0" fmla="*/ 0 h 5104355"/>
              <a:gd name="connsiteX1" fmla="*/ 2990800 w 3945698"/>
              <a:gd name="connsiteY1" fmla="*/ 0 h 5104355"/>
              <a:gd name="connsiteX2" fmla="*/ 3607495 w 3945698"/>
              <a:gd name="connsiteY2" fmla="*/ 929846 h 5104355"/>
              <a:gd name="connsiteX3" fmla="*/ 3945698 w 3945698"/>
              <a:gd name="connsiteY3" fmla="*/ 5104355 h 5104355"/>
              <a:gd name="connsiteX4" fmla="*/ 0 w 3945698"/>
              <a:gd name="connsiteY4" fmla="*/ 5104355 h 5104355"/>
              <a:gd name="connsiteX5" fmla="*/ 0 w 3945698"/>
              <a:gd name="connsiteY5" fmla="*/ 0 h 5104355"/>
              <a:gd name="connsiteX0" fmla="*/ 0 w 3945698"/>
              <a:gd name="connsiteY0" fmla="*/ 0 h 5104355"/>
              <a:gd name="connsiteX1" fmla="*/ 2377025 w 3945698"/>
              <a:gd name="connsiteY1" fmla="*/ 175364 h 5104355"/>
              <a:gd name="connsiteX2" fmla="*/ 3607495 w 3945698"/>
              <a:gd name="connsiteY2" fmla="*/ 929846 h 5104355"/>
              <a:gd name="connsiteX3" fmla="*/ 3945698 w 3945698"/>
              <a:gd name="connsiteY3" fmla="*/ 5104355 h 5104355"/>
              <a:gd name="connsiteX4" fmla="*/ 0 w 3945698"/>
              <a:gd name="connsiteY4" fmla="*/ 5104355 h 5104355"/>
              <a:gd name="connsiteX5" fmla="*/ 0 w 3945698"/>
              <a:gd name="connsiteY5" fmla="*/ 0 h 5104355"/>
              <a:gd name="connsiteX0" fmla="*/ 0 w 3945698"/>
              <a:gd name="connsiteY0" fmla="*/ 0 h 5104355"/>
              <a:gd name="connsiteX1" fmla="*/ 2377025 w 3945698"/>
              <a:gd name="connsiteY1" fmla="*/ 175364 h 5104355"/>
              <a:gd name="connsiteX2" fmla="*/ 3569917 w 3945698"/>
              <a:gd name="connsiteY2" fmla="*/ 1105210 h 5104355"/>
              <a:gd name="connsiteX3" fmla="*/ 3945698 w 3945698"/>
              <a:gd name="connsiteY3" fmla="*/ 5104355 h 5104355"/>
              <a:gd name="connsiteX4" fmla="*/ 0 w 3945698"/>
              <a:gd name="connsiteY4" fmla="*/ 5104355 h 5104355"/>
              <a:gd name="connsiteX5" fmla="*/ 0 w 3945698"/>
              <a:gd name="connsiteY5" fmla="*/ 0 h 5104355"/>
              <a:gd name="connsiteX0" fmla="*/ 0 w 3945698"/>
              <a:gd name="connsiteY0" fmla="*/ 0 h 5254668"/>
              <a:gd name="connsiteX1" fmla="*/ 2377025 w 3945698"/>
              <a:gd name="connsiteY1" fmla="*/ 325677 h 5254668"/>
              <a:gd name="connsiteX2" fmla="*/ 3569917 w 3945698"/>
              <a:gd name="connsiteY2" fmla="*/ 1255523 h 5254668"/>
              <a:gd name="connsiteX3" fmla="*/ 3945698 w 3945698"/>
              <a:gd name="connsiteY3" fmla="*/ 5254668 h 5254668"/>
              <a:gd name="connsiteX4" fmla="*/ 0 w 3945698"/>
              <a:gd name="connsiteY4" fmla="*/ 5254668 h 5254668"/>
              <a:gd name="connsiteX5" fmla="*/ 0 w 3945698"/>
              <a:gd name="connsiteY5" fmla="*/ 0 h 5254668"/>
              <a:gd name="connsiteX0" fmla="*/ 0 w 3945698"/>
              <a:gd name="connsiteY0" fmla="*/ 0 h 5254668"/>
              <a:gd name="connsiteX1" fmla="*/ 2364499 w 3945698"/>
              <a:gd name="connsiteY1" fmla="*/ 263047 h 5254668"/>
              <a:gd name="connsiteX2" fmla="*/ 3569917 w 3945698"/>
              <a:gd name="connsiteY2" fmla="*/ 1255523 h 5254668"/>
              <a:gd name="connsiteX3" fmla="*/ 3945698 w 3945698"/>
              <a:gd name="connsiteY3" fmla="*/ 5254668 h 5254668"/>
              <a:gd name="connsiteX4" fmla="*/ 0 w 3945698"/>
              <a:gd name="connsiteY4" fmla="*/ 5254668 h 5254668"/>
              <a:gd name="connsiteX5" fmla="*/ 0 w 3945698"/>
              <a:gd name="connsiteY5" fmla="*/ 0 h 5254668"/>
              <a:gd name="connsiteX0" fmla="*/ 0 w 3945698"/>
              <a:gd name="connsiteY0" fmla="*/ 0 h 5254668"/>
              <a:gd name="connsiteX1" fmla="*/ 2364499 w 3945698"/>
              <a:gd name="connsiteY1" fmla="*/ 263047 h 5254668"/>
              <a:gd name="connsiteX2" fmla="*/ 3569917 w 3945698"/>
              <a:gd name="connsiteY2" fmla="*/ 1255523 h 5254668"/>
              <a:gd name="connsiteX3" fmla="*/ 3945698 w 3945698"/>
              <a:gd name="connsiteY3" fmla="*/ 5254668 h 5254668"/>
              <a:gd name="connsiteX4" fmla="*/ 0 w 3945698"/>
              <a:gd name="connsiteY4" fmla="*/ 5254668 h 5254668"/>
              <a:gd name="connsiteX5" fmla="*/ 0 w 3945698"/>
              <a:gd name="connsiteY5" fmla="*/ 0 h 5254668"/>
              <a:gd name="connsiteX0" fmla="*/ 0 w 3945698"/>
              <a:gd name="connsiteY0" fmla="*/ 0 h 5254668"/>
              <a:gd name="connsiteX1" fmla="*/ 2364499 w 3945698"/>
              <a:gd name="connsiteY1" fmla="*/ 263047 h 5254668"/>
              <a:gd name="connsiteX2" fmla="*/ 3569917 w 3945698"/>
              <a:gd name="connsiteY2" fmla="*/ 1255523 h 5254668"/>
              <a:gd name="connsiteX3" fmla="*/ 3945698 w 3945698"/>
              <a:gd name="connsiteY3" fmla="*/ 5254668 h 5254668"/>
              <a:gd name="connsiteX4" fmla="*/ 0 w 3945698"/>
              <a:gd name="connsiteY4" fmla="*/ 5254668 h 5254668"/>
              <a:gd name="connsiteX5" fmla="*/ 0 w 3945698"/>
              <a:gd name="connsiteY5" fmla="*/ 0 h 5254668"/>
              <a:gd name="connsiteX0" fmla="*/ 0 w 3945698"/>
              <a:gd name="connsiteY0" fmla="*/ 0 h 5254668"/>
              <a:gd name="connsiteX1" fmla="*/ 2364499 w 3945698"/>
              <a:gd name="connsiteY1" fmla="*/ 263047 h 5254668"/>
              <a:gd name="connsiteX2" fmla="*/ 3569917 w 3945698"/>
              <a:gd name="connsiteY2" fmla="*/ 1255523 h 5254668"/>
              <a:gd name="connsiteX3" fmla="*/ 3945698 w 3945698"/>
              <a:gd name="connsiteY3" fmla="*/ 5254668 h 5254668"/>
              <a:gd name="connsiteX4" fmla="*/ 0 w 3945698"/>
              <a:gd name="connsiteY4" fmla="*/ 5254668 h 5254668"/>
              <a:gd name="connsiteX5" fmla="*/ 0 w 3945698"/>
              <a:gd name="connsiteY5" fmla="*/ 0 h 5254668"/>
              <a:gd name="connsiteX0" fmla="*/ 0 w 3945698"/>
              <a:gd name="connsiteY0" fmla="*/ 0 h 5254668"/>
              <a:gd name="connsiteX1" fmla="*/ 2364499 w 3945698"/>
              <a:gd name="connsiteY1" fmla="*/ 263047 h 5254668"/>
              <a:gd name="connsiteX2" fmla="*/ 3594969 w 3945698"/>
              <a:gd name="connsiteY2" fmla="*/ 1455940 h 5254668"/>
              <a:gd name="connsiteX3" fmla="*/ 3945698 w 3945698"/>
              <a:gd name="connsiteY3" fmla="*/ 5254668 h 5254668"/>
              <a:gd name="connsiteX4" fmla="*/ 0 w 3945698"/>
              <a:gd name="connsiteY4" fmla="*/ 5254668 h 5254668"/>
              <a:gd name="connsiteX5" fmla="*/ 0 w 3945698"/>
              <a:gd name="connsiteY5" fmla="*/ 0 h 5254668"/>
              <a:gd name="connsiteX0" fmla="*/ 0 w 3945698"/>
              <a:gd name="connsiteY0" fmla="*/ 0 h 5254668"/>
              <a:gd name="connsiteX1" fmla="*/ 2364499 w 3945698"/>
              <a:gd name="connsiteY1" fmla="*/ 263047 h 5254668"/>
              <a:gd name="connsiteX2" fmla="*/ 3632547 w 3945698"/>
              <a:gd name="connsiteY2" fmla="*/ 1681408 h 5254668"/>
              <a:gd name="connsiteX3" fmla="*/ 3945698 w 3945698"/>
              <a:gd name="connsiteY3" fmla="*/ 5254668 h 5254668"/>
              <a:gd name="connsiteX4" fmla="*/ 0 w 3945698"/>
              <a:gd name="connsiteY4" fmla="*/ 5254668 h 5254668"/>
              <a:gd name="connsiteX5" fmla="*/ 0 w 3945698"/>
              <a:gd name="connsiteY5" fmla="*/ 0 h 5254668"/>
              <a:gd name="connsiteX0" fmla="*/ 0 w 3945698"/>
              <a:gd name="connsiteY0" fmla="*/ 0 h 5254668"/>
              <a:gd name="connsiteX1" fmla="*/ 2364499 w 3945698"/>
              <a:gd name="connsiteY1" fmla="*/ 263047 h 5254668"/>
              <a:gd name="connsiteX2" fmla="*/ 3632547 w 3945698"/>
              <a:gd name="connsiteY2" fmla="*/ 1681408 h 5254668"/>
              <a:gd name="connsiteX3" fmla="*/ 3945698 w 3945698"/>
              <a:gd name="connsiteY3" fmla="*/ 5254668 h 5254668"/>
              <a:gd name="connsiteX4" fmla="*/ 0 w 3945698"/>
              <a:gd name="connsiteY4" fmla="*/ 5254668 h 5254668"/>
              <a:gd name="connsiteX5" fmla="*/ 0 w 3945698"/>
              <a:gd name="connsiteY5" fmla="*/ 0 h 5254668"/>
              <a:gd name="connsiteX0" fmla="*/ 0 w 3945698"/>
              <a:gd name="connsiteY0" fmla="*/ 0 h 5254668"/>
              <a:gd name="connsiteX1" fmla="*/ 2364499 w 3945698"/>
              <a:gd name="connsiteY1" fmla="*/ 263047 h 5254668"/>
              <a:gd name="connsiteX2" fmla="*/ 3632547 w 3945698"/>
              <a:gd name="connsiteY2" fmla="*/ 1681408 h 5254668"/>
              <a:gd name="connsiteX3" fmla="*/ 3945698 w 3945698"/>
              <a:gd name="connsiteY3" fmla="*/ 5254668 h 5254668"/>
              <a:gd name="connsiteX4" fmla="*/ 0 w 3945698"/>
              <a:gd name="connsiteY4" fmla="*/ 5254668 h 5254668"/>
              <a:gd name="connsiteX5" fmla="*/ 0 w 3945698"/>
              <a:gd name="connsiteY5" fmla="*/ 0 h 5254668"/>
              <a:gd name="connsiteX0" fmla="*/ 0 w 4070958"/>
              <a:gd name="connsiteY0" fmla="*/ 0 h 5254668"/>
              <a:gd name="connsiteX1" fmla="*/ 2364499 w 4070958"/>
              <a:gd name="connsiteY1" fmla="*/ 263047 h 5254668"/>
              <a:gd name="connsiteX2" fmla="*/ 3632547 w 4070958"/>
              <a:gd name="connsiteY2" fmla="*/ 1681408 h 5254668"/>
              <a:gd name="connsiteX3" fmla="*/ 4070958 w 4070958"/>
              <a:gd name="connsiteY3" fmla="*/ 5254668 h 5254668"/>
              <a:gd name="connsiteX4" fmla="*/ 0 w 4070958"/>
              <a:gd name="connsiteY4" fmla="*/ 5254668 h 5254668"/>
              <a:gd name="connsiteX5" fmla="*/ 0 w 4070958"/>
              <a:gd name="connsiteY5" fmla="*/ 0 h 5254668"/>
              <a:gd name="connsiteX0" fmla="*/ 0 w 4070958"/>
              <a:gd name="connsiteY0" fmla="*/ 0 h 5254668"/>
              <a:gd name="connsiteX1" fmla="*/ 2364499 w 4070958"/>
              <a:gd name="connsiteY1" fmla="*/ 263047 h 5254668"/>
              <a:gd name="connsiteX2" fmla="*/ 3632547 w 4070958"/>
              <a:gd name="connsiteY2" fmla="*/ 1681408 h 5254668"/>
              <a:gd name="connsiteX3" fmla="*/ 4070958 w 4070958"/>
              <a:gd name="connsiteY3" fmla="*/ 5254668 h 5254668"/>
              <a:gd name="connsiteX4" fmla="*/ 0 w 4070958"/>
              <a:gd name="connsiteY4" fmla="*/ 5254668 h 5254668"/>
              <a:gd name="connsiteX5" fmla="*/ 0 w 4070958"/>
              <a:gd name="connsiteY5" fmla="*/ 0 h 5254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70958" h="5254668">
                <a:moveTo>
                  <a:pt x="0" y="0"/>
                </a:moveTo>
                <a:lnTo>
                  <a:pt x="2364499" y="263047"/>
                </a:lnTo>
                <a:cubicBezTo>
                  <a:pt x="3255130" y="375781"/>
                  <a:pt x="3532339" y="966142"/>
                  <a:pt x="3632547" y="1681408"/>
                </a:cubicBezTo>
                <a:cubicBezTo>
                  <a:pt x="3824613" y="2985229"/>
                  <a:pt x="3928996" y="3775483"/>
                  <a:pt x="4070958" y="5254668"/>
                </a:cubicBezTo>
                <a:lnTo>
                  <a:pt x="0" y="5254668"/>
                </a:lnTo>
                <a:lnTo>
                  <a:pt x="0" y="0"/>
                </a:lnTo>
                <a:close/>
              </a:path>
            </a:pathLst>
          </a:custGeom>
          <a:solidFill>
            <a:srgbClr val="41A152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6E5834-327F-2356-6D39-94FAC7517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16000"/>
            <a:ext cx="7886700" cy="818216"/>
          </a:xfrm>
        </p:spPr>
        <p:txBody>
          <a:bodyPr>
            <a:normAutofit/>
          </a:bodyPr>
          <a:lstStyle/>
          <a:p>
            <a:r>
              <a:rPr lang="en-US" sz="3600" dirty="0"/>
              <a:t>Diary of a Worm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6CBED4-5F7E-5439-232B-3D2E914EFBB4}"/>
              </a:ext>
            </a:extLst>
          </p:cNvPr>
          <p:cNvSpPr txBox="1"/>
          <p:nvPr/>
        </p:nvSpPr>
        <p:spPr>
          <a:xfrm>
            <a:off x="444674" y="2785259"/>
            <a:ext cx="3223559" cy="810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AU" dirty="0">
                <a:solidFill>
                  <a:srgbClr val="0395D6"/>
                </a:solidFill>
                <a:latin typeface="VAG Rounded Std Light" panose="020F0502020204020204" pitchFamily="34" charset="77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Diary of a Worm - YouTube</a:t>
            </a:r>
            <a:endParaRPr lang="en-AU" dirty="0">
              <a:solidFill>
                <a:srgbClr val="0395D6"/>
              </a:solidFill>
              <a:latin typeface="VAG Rounded Std Light" panose="020F0502020204020204" pitchFamily="34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D1C555-7688-40B8-A9AC-5260F6EDA22C}"/>
              </a:ext>
            </a:extLst>
          </p:cNvPr>
          <p:cNvSpPr txBox="1"/>
          <p:nvPr/>
        </p:nvSpPr>
        <p:spPr>
          <a:xfrm>
            <a:off x="380876" y="60418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chemeClr val="dk1"/>
              </a:buClr>
              <a:buSzPts val="2800"/>
            </a:pPr>
            <a:r>
              <a:rPr lang="en-US" sz="1800" b="1" kern="1200" dirty="0">
                <a:latin typeface="VAG Rounded Std Thin" panose="020F0502020204020204" pitchFamily="34" charset="77"/>
              </a:rPr>
              <a:t>Written by: </a:t>
            </a:r>
            <a:r>
              <a:rPr lang="en-US" b="1" dirty="0">
                <a:latin typeface="VAG Rounded Std Thin" panose="020F0502020204020204" pitchFamily="34" charset="77"/>
              </a:rPr>
              <a:t>Doreen Cronin </a:t>
            </a:r>
            <a:endParaRPr lang="en-US" sz="1800" b="1" kern="1200" dirty="0">
              <a:latin typeface="VAG Rounded Std Thin" panose="020F0502020204020204" pitchFamily="34" charset="77"/>
            </a:endParaRPr>
          </a:p>
          <a:p>
            <a:pPr lvl="0">
              <a:buClr>
                <a:schemeClr val="dk1"/>
              </a:buClr>
              <a:buSzPts val="2800"/>
            </a:pPr>
            <a:r>
              <a:rPr lang="en-US" sz="1800" b="1" kern="1200" dirty="0">
                <a:latin typeface="VAG Rounded Std Thin" panose="020F0502020204020204" pitchFamily="34" charset="77"/>
              </a:rPr>
              <a:t>Illustrations by: </a:t>
            </a:r>
            <a:r>
              <a:rPr lang="en-US" b="1" dirty="0">
                <a:latin typeface="VAG Rounded Std Thin" panose="020F0502020204020204" pitchFamily="34" charset="77"/>
              </a:rPr>
              <a:t>Harry Bliss</a:t>
            </a:r>
          </a:p>
        </p:txBody>
      </p:sp>
      <p:pic>
        <p:nvPicPr>
          <p:cNvPr id="5" name="Online Media 4" descr="Diary of a Worm">
            <a:hlinkClick r:id="" action="ppaction://media"/>
            <a:extLst>
              <a:ext uri="{FF2B5EF4-FFF2-40B4-BE49-F238E27FC236}">
                <a16:creationId xmlns:a16="http://schemas.microsoft.com/office/drawing/2014/main" id="{9801547B-B580-C806-12E3-5887BBEB12A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444674" y="3514470"/>
            <a:ext cx="3223559" cy="24176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42DBAB-B242-9503-E7BE-A02D04864603}"/>
              </a:ext>
            </a:extLst>
          </p:cNvPr>
          <p:cNvSpPr txBox="1"/>
          <p:nvPr/>
        </p:nvSpPr>
        <p:spPr>
          <a:xfrm>
            <a:off x="4976045" y="1694885"/>
            <a:ext cx="3625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solidFill>
                  <a:srgbClr val="41A152"/>
                </a:solidFill>
                <a:latin typeface="VAG Rounded Std Thin" panose="020F0502020204020204" pitchFamily="34" charset="77"/>
              </a:rPr>
              <a:t>How do we know that worms are </a:t>
            </a:r>
            <a:r>
              <a:rPr lang="en-AU" sz="2000" b="1" dirty="0">
                <a:solidFill>
                  <a:srgbClr val="41A152"/>
                </a:solidFill>
                <a:latin typeface="VAG Rounded Std Thin" panose="020F0502020204020204" pitchFamily="34" charset="77"/>
                <a:cs typeface="Calibri" panose="020F0502020204030204" pitchFamily="34" charset="0"/>
              </a:rPr>
              <a:t>living</a:t>
            </a:r>
            <a:r>
              <a:rPr lang="en-AU" sz="2000" b="1" dirty="0">
                <a:solidFill>
                  <a:srgbClr val="41A152"/>
                </a:solidFill>
                <a:latin typeface="VAG Rounded Std Thin" panose="020F0502020204020204" pitchFamily="34" charset="77"/>
              </a:rPr>
              <a:t> things?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D78C6389-1EC9-3250-5D68-F1F9F373B91E}"/>
              </a:ext>
            </a:extLst>
          </p:cNvPr>
          <p:cNvSpPr txBox="1">
            <a:spLocks/>
          </p:cNvSpPr>
          <p:nvPr/>
        </p:nvSpPr>
        <p:spPr>
          <a:xfrm>
            <a:off x="361649" y="1574494"/>
            <a:ext cx="3457475" cy="103978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bg1"/>
                </a:solidFill>
                <a:latin typeface="VAGRundschriftD" pitchFamily="2" charset="77"/>
                <a:ea typeface="+mj-ea"/>
                <a:cs typeface="+mj-cs"/>
              </a:defRPr>
            </a:lvl1pPr>
          </a:lstStyle>
          <a:p>
            <a:r>
              <a:rPr lang="en-US" sz="2200" b="1" dirty="0">
                <a:solidFill>
                  <a:srgbClr val="3AAD49"/>
                </a:solidFill>
                <a:latin typeface="VAG Rounded Std Thin" panose="020F0502020204020204" pitchFamily="34" charset="77"/>
              </a:rPr>
              <a:t>Let’s read the book “Diary of a Worm” to find out more about the life of a worm.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D2194E-ED9C-1A9B-3F04-C22FD55DE4D1}"/>
              </a:ext>
            </a:extLst>
          </p:cNvPr>
          <p:cNvSpPr txBox="1"/>
          <p:nvPr/>
        </p:nvSpPr>
        <p:spPr>
          <a:xfrm>
            <a:off x="5083767" y="4167961"/>
            <a:ext cx="3517974" cy="999460"/>
          </a:xfrm>
          <a:prstGeom prst="roundRect">
            <a:avLst/>
          </a:prstGeom>
          <a:solidFill>
            <a:srgbClr val="3AAD49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ctr"/>
            <a:r>
              <a:rPr lang="en-AU" sz="2000" dirty="0">
                <a:latin typeface="VAG Rounded Std Light" panose="020F0502020204020204" pitchFamily="34" charset="77"/>
              </a:rPr>
              <a:t>How do worms move? </a:t>
            </a:r>
          </a:p>
          <a:p>
            <a:pPr algn="ctr"/>
            <a:r>
              <a:rPr lang="en-AU" sz="2000" dirty="0">
                <a:latin typeface="VAG Rounded Std Light" panose="020F0502020204020204" pitchFamily="34" charset="77"/>
              </a:rPr>
              <a:t>Why do they move like this?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4993A8-4DB1-94CC-CAB5-DB976DB0039F}"/>
              </a:ext>
            </a:extLst>
          </p:cNvPr>
          <p:cNvSpPr txBox="1"/>
          <p:nvPr/>
        </p:nvSpPr>
        <p:spPr>
          <a:xfrm>
            <a:off x="4986678" y="5384033"/>
            <a:ext cx="1503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latin typeface="VAG Rounded Std Thin" panose="020F0502020204020204" pitchFamily="34" charset="77"/>
              </a:rPr>
              <a:t>Let’s all try moving like a worm!</a:t>
            </a:r>
          </a:p>
        </p:txBody>
      </p:sp>
      <p:pic>
        <p:nvPicPr>
          <p:cNvPr id="15" name="0_Worm_Earthworm_1280x720.mp4">
            <a:hlinkClick r:id="" action="ppaction://media"/>
            <a:extLst>
              <a:ext uri="{FF2B5EF4-FFF2-40B4-BE49-F238E27FC236}">
                <a16:creationId xmlns:a16="http://schemas.microsoft.com/office/drawing/2014/main" id="{76072E4E-A732-5558-3249-A991E7F06DF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33194" y="5319645"/>
            <a:ext cx="2068547" cy="11635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43559F2-D53C-5514-32D0-3F2A54941B8B}"/>
              </a:ext>
            </a:extLst>
          </p:cNvPr>
          <p:cNvSpPr txBox="1"/>
          <p:nvPr/>
        </p:nvSpPr>
        <p:spPr>
          <a:xfrm>
            <a:off x="4989452" y="2358802"/>
            <a:ext cx="4572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 dirty="0">
                <a:latin typeface="VAG Rounded Std Light" panose="020F0502020204020204" pitchFamily="34" charset="77"/>
              </a:rPr>
              <a:t>they grow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 dirty="0">
                <a:latin typeface="VAG Rounded Std Light" panose="020F0502020204020204" pitchFamily="34" charset="77"/>
              </a:rPr>
              <a:t>they move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 dirty="0">
                <a:latin typeface="VAG Rounded Std Light" panose="020F0502020204020204" pitchFamily="34" charset="77"/>
              </a:rPr>
              <a:t>they take in nutrients when they eat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 dirty="0">
                <a:latin typeface="VAG Rounded Std Light" panose="020F0502020204020204" pitchFamily="34" charset="77"/>
              </a:rPr>
              <a:t>they poo (excretion)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 dirty="0">
                <a:latin typeface="VAG Rounded Std Light" panose="020F0502020204020204" pitchFamily="34" charset="77"/>
              </a:rPr>
              <a:t>they breathe (respiration)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 dirty="0">
                <a:latin typeface="VAG Rounded Std Light" panose="020F0502020204020204" pitchFamily="34" charset="77"/>
              </a:rPr>
              <a:t>they have babies (reproduce)</a:t>
            </a:r>
          </a:p>
        </p:txBody>
      </p:sp>
    </p:spTree>
    <p:extLst>
      <p:ext uri="{BB962C8B-B14F-4D97-AF65-F5344CB8AC3E}">
        <p14:creationId xmlns:p14="http://schemas.microsoft.com/office/powerpoint/2010/main" val="286028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04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773AF-80A4-E79B-2087-7D1CBC2C4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084903-F5D5-28DB-9B04-59DD71978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89570"/>
            <a:ext cx="7886700" cy="84959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3AAD49"/>
                </a:solidFill>
              </a:rPr>
              <a:t>What have we learned about worms?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8CFDBB7-E7B7-8183-5E38-594C3AFB59E8}"/>
              </a:ext>
            </a:extLst>
          </p:cNvPr>
          <p:cNvGrpSpPr/>
          <p:nvPr/>
        </p:nvGrpSpPr>
        <p:grpSpPr>
          <a:xfrm>
            <a:off x="176295" y="579682"/>
            <a:ext cx="8747866" cy="6181687"/>
            <a:chOff x="592884" y="744201"/>
            <a:chExt cx="7958232" cy="562369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7D6B6AD-538F-3108-DDC1-C5C4687E988A}"/>
                </a:ext>
              </a:extLst>
            </p:cNvPr>
            <p:cNvSpPr/>
            <p:nvPr/>
          </p:nvSpPr>
          <p:spPr>
            <a:xfrm>
              <a:off x="828945" y="1228680"/>
              <a:ext cx="7486110" cy="49031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9B31577-73EF-E2C4-016A-56CF728B0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1760154" y="-423069"/>
              <a:ext cx="5623691" cy="7958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2419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D4F1A410-A59B-00B2-BB59-13D0062EC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5D59086-C7CA-8928-8A9D-74826DC08C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131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481C66-88CB-4AB7-B8DE-4111101FF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of a worm&#10;&#10;AI-generated content may be incorrect.">
            <a:extLst>
              <a:ext uri="{FF2B5EF4-FFF2-40B4-BE49-F238E27FC236}">
                <a16:creationId xmlns:a16="http://schemas.microsoft.com/office/drawing/2014/main" id="{9C7BC047-97E3-9652-DE15-97D3DB8B09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2486"/>
          <a:stretch>
            <a:fillRect/>
          </a:stretch>
        </p:blipFill>
        <p:spPr>
          <a:xfrm>
            <a:off x="3703189" y="5418495"/>
            <a:ext cx="1737619" cy="141372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39A534C-1786-B0F5-5267-76532E725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16000"/>
            <a:ext cx="7886700" cy="925419"/>
          </a:xfrm>
        </p:spPr>
        <p:txBody>
          <a:bodyPr/>
          <a:lstStyle/>
          <a:p>
            <a:r>
              <a:rPr lang="en-US" dirty="0">
                <a:solidFill>
                  <a:srgbClr val="41A152"/>
                </a:solidFill>
              </a:rPr>
              <a:t>What do worms like to eat?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BAAEA49-207F-09EE-4EC3-BEB17C1B64D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99" t="28692" r="49898" b="22216"/>
          <a:stretch>
            <a:fillRect/>
          </a:stretch>
        </p:blipFill>
        <p:spPr>
          <a:xfrm>
            <a:off x="81022" y="1499835"/>
            <a:ext cx="4490977" cy="493081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5E1554E-6249-E1BA-56E3-3A3C0A55D45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9926" t="26848" r="16281" b="24060"/>
          <a:stretch>
            <a:fillRect/>
          </a:stretch>
        </p:blipFill>
        <p:spPr>
          <a:xfrm>
            <a:off x="4560425" y="1316569"/>
            <a:ext cx="4802144" cy="493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38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7C6DA-F875-D9C4-7246-30DAE157F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A9402-8468-5CA8-8352-FDB06E5A6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16000"/>
            <a:ext cx="7886700" cy="818216"/>
          </a:xfrm>
        </p:spPr>
        <p:txBody>
          <a:bodyPr/>
          <a:lstStyle/>
          <a:p>
            <a:r>
              <a:rPr lang="en-US" dirty="0"/>
              <a:t>How to make a mini worm farm</a:t>
            </a:r>
          </a:p>
        </p:txBody>
      </p:sp>
      <p:pic>
        <p:nvPicPr>
          <p:cNvPr id="6" name="Picture 5" descr="A diagram of a worm farm&#10;&#10;AI-generated content may be incorrect.">
            <a:extLst>
              <a:ext uri="{FF2B5EF4-FFF2-40B4-BE49-F238E27FC236}">
                <a16:creationId xmlns:a16="http://schemas.microsoft.com/office/drawing/2014/main" id="{D9503361-8734-3E77-D58C-407680994C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06" t="26896" r="1295" b="57"/>
          <a:stretch>
            <a:fillRect/>
          </a:stretch>
        </p:blipFill>
        <p:spPr>
          <a:xfrm>
            <a:off x="14984" y="1945875"/>
            <a:ext cx="9124724" cy="491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844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27B3F-F36D-D8A1-C95C-0B665405F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AFB8674-3F01-3C0F-DD2F-4BB6264D46C3}"/>
              </a:ext>
            </a:extLst>
          </p:cNvPr>
          <p:cNvSpPr txBox="1"/>
          <p:nvPr/>
        </p:nvSpPr>
        <p:spPr>
          <a:xfrm>
            <a:off x="742090" y="1542422"/>
            <a:ext cx="3829910" cy="1163178"/>
          </a:xfrm>
          <a:prstGeom prst="roundRect">
            <a:avLst/>
          </a:prstGeom>
          <a:solidFill>
            <a:srgbClr val="FFD800">
              <a:alpha val="25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kern="1200" dirty="0">
              <a:solidFill>
                <a:schemeClr val="bg1"/>
              </a:solidFill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68EC65-B074-85C0-8EB0-7CE08799E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16000"/>
            <a:ext cx="7886700" cy="818216"/>
          </a:xfrm>
        </p:spPr>
        <p:txBody>
          <a:bodyPr/>
          <a:lstStyle/>
          <a:p>
            <a:r>
              <a:rPr lang="en-US" dirty="0"/>
              <a:t>Let’s investigate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C12A02C-10DA-02C1-D120-72CBF6961BC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231417" y="91026"/>
            <a:ext cx="1579769" cy="15624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FE6907-4609-5EBE-5C5C-30215B37DF4F}"/>
              </a:ext>
            </a:extLst>
          </p:cNvPr>
          <p:cNvSpPr txBox="1"/>
          <p:nvPr/>
        </p:nvSpPr>
        <p:spPr>
          <a:xfrm>
            <a:off x="1303257" y="1613024"/>
            <a:ext cx="3331637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  <a:spcAft>
                <a:spcPts val="600"/>
              </a:spcAft>
            </a:pPr>
            <a:r>
              <a:rPr lang="en-AU" sz="2400" b="1" dirty="0">
                <a:latin typeface="VAG Rounded Std Thin" panose="020F0502020204020204" pitchFamily="34" charset="77"/>
              </a:rPr>
              <a:t>1. </a:t>
            </a:r>
            <a:r>
              <a:rPr lang="en-AU" sz="1700" dirty="0">
                <a:latin typeface="VAG Rounded Std Light" panose="020F0502020204020204" pitchFamily="34" charset="77"/>
              </a:rPr>
              <a:t>Co</a:t>
            </a:r>
            <a:r>
              <a:rPr lang="en-AU" sz="1650" dirty="0">
                <a:latin typeface="VAG Rounded Std Light" panose="020F0502020204020204" pitchFamily="34" charset="77"/>
              </a:rPr>
              <a:t>llect hard and soft fruit and vegetable scraps, e.g. banana and carrot, mango and apple core.</a:t>
            </a:r>
            <a:endParaRPr lang="en-US" sz="1650" dirty="0">
              <a:latin typeface="VAG Rounded Std Light" panose="020F0502020204020204" pitchFamily="34" charset="77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2DBE040-55C0-ABF2-55C8-2136C9D35D3A}"/>
              </a:ext>
            </a:extLst>
          </p:cNvPr>
          <p:cNvGrpSpPr/>
          <p:nvPr/>
        </p:nvGrpSpPr>
        <p:grpSpPr>
          <a:xfrm>
            <a:off x="4064080" y="242233"/>
            <a:ext cx="3430764" cy="754929"/>
            <a:chOff x="4449421" y="230303"/>
            <a:chExt cx="3430764" cy="754929"/>
          </a:xfrm>
        </p:grpSpPr>
        <p:pic>
          <p:nvPicPr>
            <p:cNvPr id="16" name="Picture 15" descr="A cartoon of a worm&#10;&#10;AI-generated content may be incorrect.">
              <a:extLst>
                <a:ext uri="{FF2B5EF4-FFF2-40B4-BE49-F238E27FC236}">
                  <a16:creationId xmlns:a16="http://schemas.microsoft.com/office/drawing/2014/main" id="{37C07D64-3764-B7F4-8CB7-5332E71CE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973648">
              <a:off x="4449421" y="230303"/>
              <a:ext cx="916314" cy="64751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DC54C3A-8C51-E051-7180-AE8E92F429E0}"/>
                </a:ext>
              </a:extLst>
            </p:cNvPr>
            <p:cNvSpPr txBox="1"/>
            <p:nvPr/>
          </p:nvSpPr>
          <p:spPr>
            <a:xfrm rot="21430211">
              <a:off x="4773057" y="292735"/>
              <a:ext cx="3107128" cy="692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AU" sz="1300" b="1" dirty="0">
                  <a:solidFill>
                    <a:schemeClr val="bg1"/>
                  </a:solidFill>
                  <a:latin typeface="VAG Rounded Std Thin" panose="020F0502020204020204" pitchFamily="34" charset="77"/>
                </a:rPr>
                <a:t>We are going to investigate which pieces of food will be eaten fastest between large, small, hard and soft.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3D0AFFF-9A19-F798-7D78-DBA594E18186}"/>
              </a:ext>
            </a:extLst>
          </p:cNvPr>
          <p:cNvSpPr txBox="1"/>
          <p:nvPr/>
        </p:nvSpPr>
        <p:spPr>
          <a:xfrm>
            <a:off x="5274739" y="5564407"/>
            <a:ext cx="3460972" cy="1015663"/>
          </a:xfrm>
          <a:prstGeom prst="roundRect">
            <a:avLst/>
          </a:prstGeom>
          <a:solidFill>
            <a:srgbClr val="FFD800">
              <a:alpha val="25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kern="1200" dirty="0">
              <a:solidFill>
                <a:schemeClr val="bg1"/>
              </a:solidFill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30C099E-872D-1A79-F89A-39D7D7CF366A}"/>
              </a:ext>
            </a:extLst>
          </p:cNvPr>
          <p:cNvSpPr txBox="1"/>
          <p:nvPr/>
        </p:nvSpPr>
        <p:spPr>
          <a:xfrm>
            <a:off x="5772006" y="5564407"/>
            <a:ext cx="2658373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n-AU" sz="2400" b="1" dirty="0">
                <a:latin typeface="VAG Rounded Std Thin" panose="020F0502020204020204" pitchFamily="34" charset="77"/>
              </a:rPr>
              <a:t>8. </a:t>
            </a:r>
            <a:r>
              <a:rPr lang="en-AU" sz="1650" dirty="0">
                <a:latin typeface="VAG Rounded Std Light" panose="020F0502020204020204" pitchFamily="34" charset="77"/>
              </a:rPr>
              <a:t>Check the worm farm every few days and record what you observe.</a:t>
            </a:r>
            <a:endParaRPr lang="en-US" sz="1650" dirty="0">
              <a:latin typeface="VAG Rounded Std Light" panose="020F0502020204020204" pitchFamily="34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30976E-4C79-A874-F727-205D22BE9945}"/>
              </a:ext>
            </a:extLst>
          </p:cNvPr>
          <p:cNvSpPr txBox="1"/>
          <p:nvPr/>
        </p:nvSpPr>
        <p:spPr>
          <a:xfrm>
            <a:off x="722030" y="2890502"/>
            <a:ext cx="3849970" cy="889442"/>
          </a:xfrm>
          <a:prstGeom prst="roundRect">
            <a:avLst/>
          </a:prstGeom>
          <a:solidFill>
            <a:srgbClr val="FFD800">
              <a:alpha val="25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kern="1200" dirty="0">
              <a:solidFill>
                <a:schemeClr val="bg1"/>
              </a:solidFill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F2F019-296C-22C4-A9E9-C30C922D4738}"/>
              </a:ext>
            </a:extLst>
          </p:cNvPr>
          <p:cNvSpPr txBox="1"/>
          <p:nvPr/>
        </p:nvSpPr>
        <p:spPr>
          <a:xfrm>
            <a:off x="1303257" y="2943147"/>
            <a:ext cx="29741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n-AU" sz="2400" b="1" dirty="0">
                <a:latin typeface="VAG Rounded Std Thin" panose="020F0502020204020204" pitchFamily="34" charset="77"/>
              </a:rPr>
              <a:t>2. </a:t>
            </a:r>
            <a:r>
              <a:rPr lang="en-AU" sz="1650" dirty="0">
                <a:latin typeface="VAG Rounded Std Light" panose="020F0502020204020204" pitchFamily="34" charset="77"/>
              </a:rPr>
              <a:t>Cut some scraps into small pieces and leave others large.</a:t>
            </a:r>
            <a:endParaRPr lang="en-US" sz="1650" dirty="0">
              <a:latin typeface="VAG Rounded Std Light" panose="020F0502020204020204" pitchFamily="34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09C08FF-5293-F0E0-2F96-0B183FFC5DE2}"/>
              </a:ext>
            </a:extLst>
          </p:cNvPr>
          <p:cNvSpPr txBox="1"/>
          <p:nvPr/>
        </p:nvSpPr>
        <p:spPr>
          <a:xfrm>
            <a:off x="722030" y="3956696"/>
            <a:ext cx="3849970" cy="890748"/>
          </a:xfrm>
          <a:prstGeom prst="roundRect">
            <a:avLst/>
          </a:prstGeom>
          <a:solidFill>
            <a:srgbClr val="FFD800">
              <a:alpha val="25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kern="1200" dirty="0">
              <a:solidFill>
                <a:schemeClr val="bg1"/>
              </a:solidFill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5CCAB72-E675-BF92-9661-61AC5773A365}"/>
              </a:ext>
            </a:extLst>
          </p:cNvPr>
          <p:cNvSpPr txBox="1"/>
          <p:nvPr/>
        </p:nvSpPr>
        <p:spPr>
          <a:xfrm>
            <a:off x="1303257" y="3999181"/>
            <a:ext cx="315299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b="1" dirty="0">
                <a:latin typeface="VAG Rounded Std Thin" panose="020F0502020204020204" pitchFamily="34" charset="77"/>
              </a:rPr>
              <a:t>3. </a:t>
            </a:r>
            <a:r>
              <a:rPr lang="en-AU" sz="1650" dirty="0">
                <a:latin typeface="VAG Rounded Std Light" panose="020F0502020204020204" pitchFamily="34" charset="77"/>
              </a:rPr>
              <a:t>Carefully dig a small hole along the side of each container. </a:t>
            </a:r>
            <a:endParaRPr lang="en-US" sz="1650" dirty="0">
              <a:latin typeface="VAG Rounded Std Light" panose="020F0502020204020204" pitchFamily="34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D850936-204E-2641-D7C2-B31D0CC72071}"/>
              </a:ext>
            </a:extLst>
          </p:cNvPr>
          <p:cNvSpPr txBox="1"/>
          <p:nvPr/>
        </p:nvSpPr>
        <p:spPr>
          <a:xfrm>
            <a:off x="722030" y="5034356"/>
            <a:ext cx="3849970" cy="866007"/>
          </a:xfrm>
          <a:prstGeom prst="roundRect">
            <a:avLst/>
          </a:prstGeom>
          <a:solidFill>
            <a:srgbClr val="FFD800">
              <a:alpha val="25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kern="1200" dirty="0">
              <a:solidFill>
                <a:schemeClr val="bg1"/>
              </a:solidFill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7CA0FC4-1062-D087-3DB8-088CE5F477D0}"/>
              </a:ext>
            </a:extLst>
          </p:cNvPr>
          <p:cNvSpPr txBox="1"/>
          <p:nvPr/>
        </p:nvSpPr>
        <p:spPr>
          <a:xfrm>
            <a:off x="1303257" y="5066681"/>
            <a:ext cx="3034534" cy="977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b="1" dirty="0">
                <a:latin typeface="VAG Rounded Std Thin" panose="020F0502020204020204" pitchFamily="34" charset="77"/>
              </a:rPr>
              <a:t>4. </a:t>
            </a:r>
            <a:r>
              <a:rPr lang="en-AU" sz="1650" dirty="0">
                <a:latin typeface="VAG Rounded Std Light" panose="020F0502020204020204" pitchFamily="34" charset="77"/>
              </a:rPr>
              <a:t>Bury one type of food (large, small, hard, soft) in each bottle.</a:t>
            </a:r>
            <a:endParaRPr lang="en-US" sz="1650" dirty="0">
              <a:latin typeface="VAG Rounded Std Light" panose="020F0502020204020204" pitchFamily="34" charset="77"/>
            </a:endParaRPr>
          </a:p>
          <a:p>
            <a:endParaRPr lang="en-US" sz="1700" dirty="0">
              <a:latin typeface="VAG Rounded Std Light" panose="020F0502020204020204" pitchFamily="34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0D5EF5C-6E81-074F-793A-B82E0E917293}"/>
              </a:ext>
            </a:extLst>
          </p:cNvPr>
          <p:cNvSpPr txBox="1"/>
          <p:nvPr/>
        </p:nvSpPr>
        <p:spPr>
          <a:xfrm>
            <a:off x="5274739" y="2593840"/>
            <a:ext cx="3460972" cy="1562408"/>
          </a:xfrm>
          <a:prstGeom prst="roundRect">
            <a:avLst/>
          </a:prstGeom>
          <a:solidFill>
            <a:srgbClr val="FFD800">
              <a:alpha val="25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kern="1200" dirty="0">
              <a:solidFill>
                <a:schemeClr val="bg1"/>
              </a:solidFill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A05AA0C-2D92-9904-FC0A-B25065EDA734}"/>
              </a:ext>
            </a:extLst>
          </p:cNvPr>
          <p:cNvSpPr txBox="1"/>
          <p:nvPr/>
        </p:nvSpPr>
        <p:spPr>
          <a:xfrm>
            <a:off x="5772006" y="2593840"/>
            <a:ext cx="295213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b="1" dirty="0">
                <a:latin typeface="VAG Rounded Std Thin" panose="020F0502020204020204" pitchFamily="34" charset="77"/>
              </a:rPr>
              <a:t>6. </a:t>
            </a:r>
            <a:r>
              <a:rPr lang="en-AU" sz="1650" dirty="0">
                <a:latin typeface="VAG Rounded Std Light" panose="020F0502020204020204" pitchFamily="34" charset="77"/>
              </a:rPr>
              <a:t>Make sure that you can see the food through the side of the bottle and that it is covered in castings. Replace outside cover and newspaper plug on top. </a:t>
            </a:r>
            <a:endParaRPr lang="en-US" sz="1650" dirty="0">
              <a:latin typeface="VAG Rounded Std Light" panose="020F0502020204020204" pitchFamily="34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D13F9B5-BEFA-805C-13D3-0B2CF14721A1}"/>
              </a:ext>
            </a:extLst>
          </p:cNvPr>
          <p:cNvSpPr txBox="1"/>
          <p:nvPr/>
        </p:nvSpPr>
        <p:spPr>
          <a:xfrm>
            <a:off x="5274739" y="4368742"/>
            <a:ext cx="3460972" cy="982893"/>
          </a:xfrm>
          <a:prstGeom prst="roundRect">
            <a:avLst/>
          </a:prstGeom>
          <a:solidFill>
            <a:srgbClr val="FFD800">
              <a:alpha val="25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kern="1200" dirty="0">
              <a:solidFill>
                <a:schemeClr val="bg1"/>
              </a:solidFill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E37041F-AA05-93E1-EE6B-090F0D26A3FD}"/>
              </a:ext>
            </a:extLst>
          </p:cNvPr>
          <p:cNvSpPr txBox="1"/>
          <p:nvPr/>
        </p:nvSpPr>
        <p:spPr>
          <a:xfrm>
            <a:off x="5772006" y="4368742"/>
            <a:ext cx="2714319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b="1" dirty="0">
                <a:latin typeface="VAG Rounded Std Thin" panose="020F0502020204020204" pitchFamily="34" charset="77"/>
              </a:rPr>
              <a:t>7. </a:t>
            </a:r>
            <a:r>
              <a:rPr lang="en-AU" sz="1650" dirty="0">
                <a:latin typeface="VAG Rounded Std Light" panose="020F0502020204020204" pitchFamily="34" charset="77"/>
              </a:rPr>
              <a:t>If necessary, add a small amount of water to moisten the soil.</a:t>
            </a:r>
            <a:endParaRPr lang="en-US" sz="1650" dirty="0">
              <a:latin typeface="VAG Rounded Std Light" panose="020F0502020204020204" pitchFamily="34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675E41-467D-53C1-5AEC-B26767A88C5A}"/>
              </a:ext>
            </a:extLst>
          </p:cNvPr>
          <p:cNvSpPr txBox="1"/>
          <p:nvPr/>
        </p:nvSpPr>
        <p:spPr>
          <a:xfrm>
            <a:off x="5274739" y="1541797"/>
            <a:ext cx="3460972" cy="844175"/>
          </a:xfrm>
          <a:prstGeom prst="roundRect">
            <a:avLst/>
          </a:prstGeom>
          <a:solidFill>
            <a:srgbClr val="FFD800">
              <a:alpha val="25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kern="1200" dirty="0">
              <a:solidFill>
                <a:schemeClr val="bg1"/>
              </a:solidFill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A661B72-3EA4-3B14-F1A5-85AD55279028}"/>
              </a:ext>
            </a:extLst>
          </p:cNvPr>
          <p:cNvSpPr txBox="1"/>
          <p:nvPr/>
        </p:nvSpPr>
        <p:spPr>
          <a:xfrm>
            <a:off x="5772006" y="1541797"/>
            <a:ext cx="2996790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b="1" dirty="0">
                <a:latin typeface="VAG Rounded Std Thin" panose="020F0502020204020204" pitchFamily="34" charset="77"/>
              </a:rPr>
              <a:t>5. </a:t>
            </a:r>
            <a:r>
              <a:rPr lang="en-AU" sz="1650" dirty="0">
                <a:latin typeface="VAG Rounded Std Light" panose="020F0502020204020204" pitchFamily="34" charset="77"/>
              </a:rPr>
              <a:t>Clearly label each bottle with the type of food it contains.</a:t>
            </a:r>
            <a:endParaRPr lang="en-US" sz="1650" dirty="0">
              <a:latin typeface="VAG Rounded Std Light" panose="020F0502020204020204" pitchFamily="34" charset="7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FA7D5BB-48A2-8C62-37BF-DAE87DF915B5}"/>
              </a:ext>
            </a:extLst>
          </p:cNvPr>
          <p:cNvSpPr txBox="1"/>
          <p:nvPr/>
        </p:nvSpPr>
        <p:spPr>
          <a:xfrm>
            <a:off x="332814" y="6088810"/>
            <a:ext cx="4239185" cy="491259"/>
          </a:xfrm>
          <a:prstGeom prst="roundRect">
            <a:avLst/>
          </a:prstGeom>
          <a:solidFill>
            <a:srgbClr val="3AAD49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</a:pPr>
            <a:r>
              <a:rPr lang="en-AU" b="1" dirty="0">
                <a:solidFill>
                  <a:schemeClr val="bg1"/>
                </a:solidFill>
                <a:latin typeface="VAG Rounded Std Thin" panose="020F0502020204020204" pitchFamily="34" charset="77"/>
                <a:ea typeface="Calibri"/>
                <a:cs typeface="Calibri"/>
                <a:sym typeface="Calibri"/>
              </a:rPr>
              <a:t>Let’s predict what we think will happen?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64F549-6810-0D1C-807E-0FCAF0F78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9729" y="2471420"/>
            <a:ext cx="939800" cy="876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8039FA-0C3C-3211-748D-715F4DF9AC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9729" y="5467359"/>
            <a:ext cx="939800" cy="876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95486F-2821-8784-AE8B-A2017DEECD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0020" y="1426964"/>
            <a:ext cx="939800" cy="876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F04A62-7161-9935-A550-46475B85F6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14" y="1467968"/>
            <a:ext cx="939800" cy="876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C3D243-D68F-3F92-111D-006D0840C0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814" y="2801684"/>
            <a:ext cx="939800" cy="8763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890E0EF-76EB-2972-1F41-7CB473C5B0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2814" y="3897358"/>
            <a:ext cx="939800" cy="8763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FAD5F88-B30A-32E2-2B2B-4EBC8B5756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60179" y="4292356"/>
            <a:ext cx="939800" cy="8763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BC75DA7-F241-03B4-8F47-F8B4DC71E4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7219" y="4979177"/>
            <a:ext cx="9398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0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70C4C-3E34-C2FB-F398-C3207F978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B46763F4-DAFA-4418-AF5A-FB2442B46559}"/>
              </a:ext>
            </a:extLst>
          </p:cNvPr>
          <p:cNvSpPr/>
          <p:nvPr/>
        </p:nvSpPr>
        <p:spPr>
          <a:xfrm>
            <a:off x="0" y="5593909"/>
            <a:ext cx="9144000" cy="1264091"/>
          </a:xfrm>
          <a:prstGeom prst="rect">
            <a:avLst/>
          </a:prstGeom>
          <a:solidFill>
            <a:srgbClr val="41A1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B7F5EB-DC23-B6E8-1F9C-040E40A9623F}"/>
              </a:ext>
            </a:extLst>
          </p:cNvPr>
          <p:cNvSpPr txBox="1"/>
          <p:nvPr/>
        </p:nvSpPr>
        <p:spPr>
          <a:xfrm>
            <a:off x="803049" y="1547162"/>
            <a:ext cx="4318519" cy="1138774"/>
          </a:xfrm>
          <a:prstGeom prst="roundRect">
            <a:avLst/>
          </a:prstGeom>
          <a:solidFill>
            <a:srgbClr val="FFD800">
              <a:alpha val="25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kern="1200" dirty="0">
              <a:solidFill>
                <a:schemeClr val="bg1"/>
              </a:solidFill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A81D9A-CFED-3F4B-4C58-F6BDAE7E4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16000"/>
            <a:ext cx="7886700" cy="818216"/>
          </a:xfrm>
        </p:spPr>
        <p:txBody>
          <a:bodyPr/>
          <a:lstStyle/>
          <a:p>
            <a:r>
              <a:rPr lang="en-US" dirty="0"/>
              <a:t>Let’s record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549B246-70F4-779C-CB61-3BC495FAA17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231417" y="91026"/>
            <a:ext cx="1579768" cy="15624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35497F-817E-64BA-1ECB-BCBBE462B338}"/>
              </a:ext>
            </a:extLst>
          </p:cNvPr>
          <p:cNvSpPr txBox="1"/>
          <p:nvPr/>
        </p:nvSpPr>
        <p:spPr>
          <a:xfrm>
            <a:off x="1419003" y="1668563"/>
            <a:ext cx="370256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700" dirty="0">
                <a:latin typeface="VAG Rounded Std Light" panose="020F0502020204020204" pitchFamily="34" charset="77"/>
              </a:rPr>
              <a:t>Check the mini worm farms every few days and record your observations on a table like the one shown.  </a:t>
            </a:r>
            <a:endParaRPr lang="en-US" sz="1700" dirty="0">
              <a:latin typeface="VAG Rounded Std Light" panose="020F0502020204020204" pitchFamily="34" charset="77"/>
            </a:endParaRPr>
          </a:p>
          <a:p>
            <a:pPr lvl="0">
              <a:lnSpc>
                <a:spcPct val="100000"/>
              </a:lnSpc>
            </a:pPr>
            <a:endParaRPr lang="en-US" sz="1700" dirty="0">
              <a:latin typeface="VAG Rounded Std Light" panose="020F0502020204020204" pitchFamily="34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A9510E-FA15-9AE5-8EE8-67662FA1B742}"/>
              </a:ext>
            </a:extLst>
          </p:cNvPr>
          <p:cNvSpPr txBox="1"/>
          <p:nvPr/>
        </p:nvSpPr>
        <p:spPr>
          <a:xfrm>
            <a:off x="990002" y="2901751"/>
            <a:ext cx="4131567" cy="926355"/>
          </a:xfrm>
          <a:prstGeom prst="roundRect">
            <a:avLst/>
          </a:prstGeom>
          <a:solidFill>
            <a:srgbClr val="FFD800">
              <a:alpha val="25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kern="1200" dirty="0">
              <a:solidFill>
                <a:schemeClr val="bg1"/>
              </a:solidFill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D87A15-1794-B133-327A-55DB0849E0E9}"/>
              </a:ext>
            </a:extLst>
          </p:cNvPr>
          <p:cNvSpPr txBox="1"/>
          <p:nvPr/>
        </p:nvSpPr>
        <p:spPr>
          <a:xfrm>
            <a:off x="1440838" y="3039416"/>
            <a:ext cx="3408954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700" dirty="0">
                <a:latin typeface="VAG Rounded Std Light" panose="020F0502020204020204" pitchFamily="34" charset="77"/>
              </a:rPr>
              <a:t>Continue your observations until you can see changes happening. </a:t>
            </a:r>
            <a:endParaRPr lang="en-US" sz="1700" dirty="0">
              <a:latin typeface="VAG Rounded Std Light" panose="020F0502020204020204" pitchFamily="34" charset="77"/>
            </a:endParaRPr>
          </a:p>
          <a:p>
            <a:pPr lvl="0">
              <a:lnSpc>
                <a:spcPct val="100000"/>
              </a:lnSpc>
            </a:pPr>
            <a:endParaRPr lang="en-US" sz="1700" dirty="0">
              <a:latin typeface="VAG Rounded Std Light" panose="020F0502020204020204" pitchFamily="34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3E18D9-558F-C5C1-D754-815A5707CA34}"/>
              </a:ext>
            </a:extLst>
          </p:cNvPr>
          <p:cNvSpPr txBox="1"/>
          <p:nvPr/>
        </p:nvSpPr>
        <p:spPr>
          <a:xfrm>
            <a:off x="824924" y="4045377"/>
            <a:ext cx="4296643" cy="1325532"/>
          </a:xfrm>
          <a:prstGeom prst="roundRect">
            <a:avLst/>
          </a:prstGeom>
          <a:solidFill>
            <a:srgbClr val="FFD800">
              <a:alpha val="25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kern="1200" dirty="0">
              <a:solidFill>
                <a:schemeClr val="bg1"/>
              </a:solidFill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513FC1-9089-1E57-1731-778B8FD5E07C}"/>
              </a:ext>
            </a:extLst>
          </p:cNvPr>
          <p:cNvSpPr txBox="1"/>
          <p:nvPr/>
        </p:nvSpPr>
        <p:spPr>
          <a:xfrm>
            <a:off x="1397680" y="4145514"/>
            <a:ext cx="3651839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700" dirty="0">
                <a:latin typeface="VAG Rounded Std Light" panose="020F0502020204020204" pitchFamily="34" charset="77"/>
              </a:rPr>
              <a:t>Create a visual journal by drawing a picture of what the food looks like at the beginning and again each week until the end of the experiment. </a:t>
            </a:r>
            <a:endParaRPr lang="en-US" sz="1700" dirty="0">
              <a:latin typeface="VAG Rounded Std Light" panose="020F0502020204020204" pitchFamily="34" charset="77"/>
            </a:endParaRPr>
          </a:p>
          <a:p>
            <a:pPr lvl="0">
              <a:lnSpc>
                <a:spcPct val="100000"/>
              </a:lnSpc>
            </a:pPr>
            <a:endParaRPr lang="en-AU" sz="1700" dirty="0">
              <a:latin typeface="VAG Rounded Std Light" panose="020F0502020204020204" pitchFamily="34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26AD8A9-BBDF-8F8C-DA57-0CDB4538418B}"/>
              </a:ext>
            </a:extLst>
          </p:cNvPr>
          <p:cNvSpPr txBox="1"/>
          <p:nvPr/>
        </p:nvSpPr>
        <p:spPr>
          <a:xfrm>
            <a:off x="1368203" y="5658978"/>
            <a:ext cx="69698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VAG Rounded Std Thin" panose="020F0502020204020204" pitchFamily="34" charset="77"/>
              </a:rPr>
              <a:t>Making it digital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bg1"/>
                </a:solidFill>
                <a:latin typeface="VAG Rounded Std Light" panose="020F0502020204020204" pitchFamily="34" charset="77"/>
              </a:rPr>
              <a:t>Use a digital device to take photos of the food in the worm farm each week.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bg1"/>
                </a:solidFill>
                <a:latin typeface="VAG Rounded Std Light" panose="020F0502020204020204" pitchFamily="34" charset="77"/>
              </a:rPr>
              <a:t>Import the photos into an app of your choosing and label them with the date they were taken to create a visual timeline of the food being eaten. </a:t>
            </a:r>
          </a:p>
        </p:txBody>
      </p:sp>
      <p:pic>
        <p:nvPicPr>
          <p:cNvPr id="7" name="Picture 6" descr="A poster with a worm&#10;&#10;AI-generated content may be incorrect.">
            <a:extLst>
              <a:ext uri="{FF2B5EF4-FFF2-40B4-BE49-F238E27FC236}">
                <a16:creationId xmlns:a16="http://schemas.microsoft.com/office/drawing/2014/main" id="{A7AEB9B9-A16C-71E7-C979-ABE3347CC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6740" y="1537002"/>
            <a:ext cx="1409178" cy="1991795"/>
          </a:xfrm>
          <a:prstGeom prst="rect">
            <a:avLst/>
          </a:prstGeom>
        </p:spPr>
      </p:pic>
      <p:pic>
        <p:nvPicPr>
          <p:cNvPr id="12" name="Picture 11" descr="A chart with a worm&#10;&#10;AI-generated content may be incorrect.">
            <a:extLst>
              <a:ext uri="{FF2B5EF4-FFF2-40B4-BE49-F238E27FC236}">
                <a16:creationId xmlns:a16="http://schemas.microsoft.com/office/drawing/2014/main" id="{1FFEB10D-19BE-D366-BE12-43D29B6DAF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134066" y="3244584"/>
            <a:ext cx="1818002" cy="25696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899B8F-231E-D572-EB48-2023F70E4E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774" y="1497700"/>
            <a:ext cx="939800" cy="876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19A654-784C-5722-0186-0140A7B807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774" y="2812532"/>
            <a:ext cx="939800" cy="876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A5FD23-A879-5316-A3AF-E48F3E718A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774" y="3967721"/>
            <a:ext cx="939800" cy="8763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80FD91B-F767-485A-64F4-9E9DD52F95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133" y="5753503"/>
            <a:ext cx="899150" cy="58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54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2147FADB-54E9-10CE-E58F-31921E12D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48EF77E-CE19-5925-FC0B-89AA28005B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7515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EB956F-8548-5EB8-5030-3D1779787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E319276-7EE7-1A68-5A74-A5D4C454AF57}"/>
              </a:ext>
            </a:extLst>
          </p:cNvPr>
          <p:cNvSpPr txBox="1"/>
          <p:nvPr/>
        </p:nvSpPr>
        <p:spPr>
          <a:xfrm>
            <a:off x="362905" y="4552575"/>
            <a:ext cx="1980000" cy="1579124"/>
          </a:xfrm>
          <a:prstGeom prst="roundRect">
            <a:avLst/>
          </a:prstGeom>
          <a:solidFill>
            <a:srgbClr val="FFD800">
              <a:alpha val="25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kern="1200" dirty="0">
              <a:solidFill>
                <a:schemeClr val="bg1"/>
              </a:solidFill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A97293-3E8C-8F05-73F7-91FC1000A6A3}"/>
              </a:ext>
            </a:extLst>
          </p:cNvPr>
          <p:cNvSpPr txBox="1"/>
          <p:nvPr/>
        </p:nvSpPr>
        <p:spPr>
          <a:xfrm>
            <a:off x="4681865" y="4561468"/>
            <a:ext cx="1980000" cy="1585929"/>
          </a:xfrm>
          <a:prstGeom prst="roundRect">
            <a:avLst/>
          </a:prstGeom>
          <a:solidFill>
            <a:srgbClr val="FFD800">
              <a:alpha val="25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kern="1200" dirty="0">
              <a:solidFill>
                <a:schemeClr val="bg1"/>
              </a:solidFill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BB3389-B2BB-6036-5A67-A6C53D439D55}"/>
              </a:ext>
            </a:extLst>
          </p:cNvPr>
          <p:cNvSpPr txBox="1"/>
          <p:nvPr/>
        </p:nvSpPr>
        <p:spPr>
          <a:xfrm>
            <a:off x="6841345" y="4552574"/>
            <a:ext cx="1980000" cy="1585929"/>
          </a:xfrm>
          <a:prstGeom prst="roundRect">
            <a:avLst/>
          </a:prstGeom>
          <a:solidFill>
            <a:srgbClr val="FFD800">
              <a:alpha val="25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kern="1200" dirty="0">
              <a:solidFill>
                <a:schemeClr val="bg1"/>
              </a:solidFill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A6BE77-063E-6529-5E72-3EDA9577CCBA}"/>
              </a:ext>
            </a:extLst>
          </p:cNvPr>
          <p:cNvSpPr txBox="1"/>
          <p:nvPr/>
        </p:nvSpPr>
        <p:spPr>
          <a:xfrm>
            <a:off x="2522385" y="4552575"/>
            <a:ext cx="1980000" cy="1579124"/>
          </a:xfrm>
          <a:prstGeom prst="roundRect">
            <a:avLst/>
          </a:prstGeom>
          <a:solidFill>
            <a:srgbClr val="FFD800">
              <a:alpha val="25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kern="1200" dirty="0">
              <a:solidFill>
                <a:schemeClr val="bg1"/>
              </a:solidFill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6A3872-7522-09F0-88BB-0F58EB2C3DBB}"/>
              </a:ext>
            </a:extLst>
          </p:cNvPr>
          <p:cNvSpPr txBox="1"/>
          <p:nvPr/>
        </p:nvSpPr>
        <p:spPr>
          <a:xfrm>
            <a:off x="352745" y="2231867"/>
            <a:ext cx="1980000" cy="1579124"/>
          </a:xfrm>
          <a:prstGeom prst="roundRect">
            <a:avLst/>
          </a:prstGeom>
          <a:solidFill>
            <a:srgbClr val="FFD800">
              <a:alpha val="25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kern="1200" dirty="0">
              <a:solidFill>
                <a:schemeClr val="bg1"/>
              </a:solidFill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8A42BF-578C-B965-ABB3-770455ED6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16000"/>
            <a:ext cx="7886700" cy="818216"/>
          </a:xfrm>
        </p:spPr>
        <p:txBody>
          <a:bodyPr/>
          <a:lstStyle/>
          <a:p>
            <a:r>
              <a:rPr lang="en-US" dirty="0"/>
              <a:t>Let’s discuss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057A9FD-8C79-E347-3138-EDF405A6034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231417" y="91026"/>
            <a:ext cx="1579768" cy="15624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7E7855-295A-6F33-AC46-416EEC5EF519}"/>
              </a:ext>
            </a:extLst>
          </p:cNvPr>
          <p:cNvSpPr txBox="1"/>
          <p:nvPr/>
        </p:nvSpPr>
        <p:spPr>
          <a:xfrm>
            <a:off x="367267" y="2961478"/>
            <a:ext cx="19541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VAG Rounded Std Light" panose="020F0502020204020204" pitchFamily="34" charset="77"/>
              </a:rPr>
              <a:t>Which food was eaten the fastest?</a:t>
            </a:r>
          </a:p>
          <a:p>
            <a:pPr lvl="0" algn="ctr">
              <a:lnSpc>
                <a:spcPct val="100000"/>
              </a:lnSpc>
            </a:pPr>
            <a:endParaRPr lang="en-US" sz="1600" dirty="0">
              <a:latin typeface="VAG Rounded Std Light" panose="020F0502020204020204" pitchFamily="34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83E3FE3-D6C3-C86A-ED3F-2778EE3EFD5B}"/>
              </a:ext>
            </a:extLst>
          </p:cNvPr>
          <p:cNvSpPr txBox="1"/>
          <p:nvPr/>
        </p:nvSpPr>
        <p:spPr>
          <a:xfrm>
            <a:off x="6899210" y="5155367"/>
            <a:ext cx="192213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VAG Rounded Std Light" panose="020F0502020204020204" pitchFamily="34" charset="77"/>
              </a:rPr>
              <a:t>Why is a worm farm a suitable place for worms to live?</a:t>
            </a:r>
          </a:p>
          <a:p>
            <a:pPr lvl="0" algn="ctr">
              <a:lnSpc>
                <a:spcPct val="100000"/>
              </a:lnSpc>
            </a:pPr>
            <a:endParaRPr lang="en-US" sz="1600" dirty="0">
              <a:latin typeface="VAG Rounded Std Light" panose="020F0502020204020204" pitchFamily="34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80BA6B-E62C-52C5-33E4-D95B8FDD4EAB}"/>
              </a:ext>
            </a:extLst>
          </p:cNvPr>
          <p:cNvSpPr txBox="1"/>
          <p:nvPr/>
        </p:nvSpPr>
        <p:spPr>
          <a:xfrm>
            <a:off x="4671705" y="2240760"/>
            <a:ext cx="1980000" cy="1585929"/>
          </a:xfrm>
          <a:prstGeom prst="roundRect">
            <a:avLst/>
          </a:prstGeom>
          <a:solidFill>
            <a:srgbClr val="FFD800">
              <a:alpha val="25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kern="1200" dirty="0">
              <a:solidFill>
                <a:schemeClr val="bg1"/>
              </a:solidFill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BC5FC76-9943-0FD1-72EC-17C58174EEF4}"/>
              </a:ext>
            </a:extLst>
          </p:cNvPr>
          <p:cNvSpPr txBox="1"/>
          <p:nvPr/>
        </p:nvSpPr>
        <p:spPr>
          <a:xfrm>
            <a:off x="4685364" y="2850971"/>
            <a:ext cx="196634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VAG Rounded Std Light" panose="020F0502020204020204" pitchFamily="34" charset="77"/>
              </a:rPr>
              <a:t>Did your findings match your predictions? </a:t>
            </a:r>
          </a:p>
          <a:p>
            <a:pPr algn="ctr"/>
            <a:endParaRPr lang="en-US" sz="1600" dirty="0">
              <a:latin typeface="VAG Rounded Std Light" panose="020F0502020204020204" pitchFamily="34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B93F11E-9F64-218E-A580-5D46ECF25E0A}"/>
              </a:ext>
            </a:extLst>
          </p:cNvPr>
          <p:cNvSpPr txBox="1"/>
          <p:nvPr/>
        </p:nvSpPr>
        <p:spPr>
          <a:xfrm>
            <a:off x="6831185" y="2231866"/>
            <a:ext cx="1980000" cy="1585929"/>
          </a:xfrm>
          <a:prstGeom prst="roundRect">
            <a:avLst/>
          </a:prstGeom>
          <a:solidFill>
            <a:srgbClr val="FFD800">
              <a:alpha val="25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kern="1200" dirty="0">
              <a:solidFill>
                <a:schemeClr val="bg1"/>
              </a:solidFill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D34BCBC-08A6-2C3B-4C3C-57C839851928}"/>
              </a:ext>
            </a:extLst>
          </p:cNvPr>
          <p:cNvSpPr txBox="1"/>
          <p:nvPr/>
        </p:nvSpPr>
        <p:spPr>
          <a:xfrm>
            <a:off x="6856205" y="3147930"/>
            <a:ext cx="19350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600" dirty="0">
                <a:latin typeface="VAG Rounded Std Light" panose="020F0502020204020204" pitchFamily="34" charset="77"/>
              </a:rPr>
              <a:t>Why/why not?</a:t>
            </a:r>
          </a:p>
          <a:p>
            <a:pPr algn="ctr"/>
            <a:endParaRPr lang="en-US" sz="1600" dirty="0">
              <a:latin typeface="VAG Rounded Std Light" panose="020F0502020204020204" pitchFamily="34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4DE4BA7-1845-81ED-F75B-F41E3877EDA6}"/>
              </a:ext>
            </a:extLst>
          </p:cNvPr>
          <p:cNvSpPr txBox="1"/>
          <p:nvPr/>
        </p:nvSpPr>
        <p:spPr>
          <a:xfrm>
            <a:off x="2571268" y="5155367"/>
            <a:ext cx="188453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VAG Rounded Std Light" panose="020F0502020204020204" pitchFamily="34" charset="77"/>
              </a:rPr>
              <a:t>How do worms turn organic matter into castings?</a:t>
            </a:r>
          </a:p>
          <a:p>
            <a:pPr algn="ctr"/>
            <a:endParaRPr lang="en-US" sz="1600" dirty="0">
              <a:latin typeface="VAG Rounded Std Light" panose="020F0502020204020204" pitchFamily="34" charset="7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1A4E2BD-93A7-E200-5E1A-D9F87147CB8D}"/>
              </a:ext>
            </a:extLst>
          </p:cNvPr>
          <p:cNvSpPr txBox="1"/>
          <p:nvPr/>
        </p:nvSpPr>
        <p:spPr>
          <a:xfrm>
            <a:off x="4732666" y="5155367"/>
            <a:ext cx="188453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VAG Rounded Std Light" panose="020F0502020204020204" pitchFamily="34" charset="77"/>
              </a:rPr>
              <a:t>What living conditions do worms like? </a:t>
            </a:r>
          </a:p>
          <a:p>
            <a:pPr algn="ctr"/>
            <a:endParaRPr lang="en-US" sz="1600" dirty="0">
              <a:latin typeface="VAG Rounded Std Light" panose="020F0502020204020204" pitchFamily="34" charset="7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987C1DE-C719-7666-6D46-1B13597DAA62}"/>
              </a:ext>
            </a:extLst>
          </p:cNvPr>
          <p:cNvSpPr txBox="1"/>
          <p:nvPr/>
        </p:nvSpPr>
        <p:spPr>
          <a:xfrm>
            <a:off x="312494" y="5155367"/>
            <a:ext cx="210558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50" dirty="0">
                <a:latin typeface="VAG Rounded Std Light" panose="020F0502020204020204" pitchFamily="34" charset="77"/>
              </a:rPr>
              <a:t>What happens to food scraps when they go into a worm farm?</a:t>
            </a:r>
          </a:p>
          <a:p>
            <a:pPr algn="ctr"/>
            <a:endParaRPr lang="en-US" sz="1550" dirty="0">
              <a:latin typeface="VAG Rounded Std Light" panose="020F0502020204020204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04AB61-B057-3A94-456E-4190AA040A67}"/>
              </a:ext>
            </a:extLst>
          </p:cNvPr>
          <p:cNvSpPr txBox="1"/>
          <p:nvPr/>
        </p:nvSpPr>
        <p:spPr>
          <a:xfrm>
            <a:off x="2512225" y="2231867"/>
            <a:ext cx="1980000" cy="1579124"/>
          </a:xfrm>
          <a:prstGeom prst="roundRect">
            <a:avLst/>
          </a:prstGeom>
          <a:solidFill>
            <a:srgbClr val="FFD800">
              <a:alpha val="25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kern="1200" dirty="0">
              <a:solidFill>
                <a:schemeClr val="bg1"/>
              </a:solidFill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8FD3C7-9090-0589-5AC6-FF206E2B7E8C}"/>
              </a:ext>
            </a:extLst>
          </p:cNvPr>
          <p:cNvSpPr txBox="1"/>
          <p:nvPr/>
        </p:nvSpPr>
        <p:spPr>
          <a:xfrm>
            <a:off x="2561108" y="2961478"/>
            <a:ext cx="18845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VAG Rounded Std Light" panose="020F0502020204020204" pitchFamily="34" charset="77"/>
              </a:rPr>
              <a:t>Which food was eaten the slowest?</a:t>
            </a:r>
          </a:p>
          <a:p>
            <a:pPr lvl="0" algn="ctr">
              <a:lnSpc>
                <a:spcPct val="100000"/>
              </a:lnSpc>
            </a:pPr>
            <a:endParaRPr lang="en-US" sz="1600" dirty="0">
              <a:latin typeface="VAG Rounded Std Light" panose="020F0502020204020204" pitchFamily="34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DD427A-2E1E-D0D1-A6EF-1E4F7BE71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1494" y="1892128"/>
            <a:ext cx="939800" cy="876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23F0A5-8D8A-69EC-AEB7-E668583451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347" y="1886982"/>
            <a:ext cx="939800" cy="876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6C1DCB-701B-9545-64CC-78DE75226C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627" y="1897142"/>
            <a:ext cx="939800" cy="876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D2028D2-9E26-94AD-2B4F-7725344564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0814" y="1897142"/>
            <a:ext cx="939800" cy="8763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0C4F11-5DD3-B51A-F770-77A870D3D1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347" y="4180103"/>
            <a:ext cx="939800" cy="8763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48E6048-7C0B-6E70-8B1F-A872E42073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5627" y="4180103"/>
            <a:ext cx="939800" cy="8763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C1EFEED-15FA-2198-AC92-FCF52C9A1B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31494" y="4180103"/>
            <a:ext cx="939800" cy="8763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A065300-86C3-282D-F330-385D42C260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90974" y="4180103"/>
            <a:ext cx="9398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95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B23FFB77-AAE4-5624-3E97-72D6871E6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A23A90-1009-2730-AFD5-6A5802BBAF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5507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56CCB-2215-A1D1-4F7D-B3DCA45FB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artoon of a worm&#10;&#10;AI-generated content may be incorrect.">
            <a:extLst>
              <a:ext uri="{FF2B5EF4-FFF2-40B4-BE49-F238E27FC236}">
                <a16:creationId xmlns:a16="http://schemas.microsoft.com/office/drawing/2014/main" id="{05FFE162-58DC-8B05-7110-C4492E2AD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9108" y="1338584"/>
            <a:ext cx="1104473" cy="15624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2308A8-3BCB-A49C-2D09-58A96E72284E}"/>
              </a:ext>
            </a:extLst>
          </p:cNvPr>
          <p:cNvSpPr txBox="1"/>
          <p:nvPr/>
        </p:nvSpPr>
        <p:spPr>
          <a:xfrm>
            <a:off x="362905" y="4552574"/>
            <a:ext cx="1980000" cy="1949825"/>
          </a:xfrm>
          <a:prstGeom prst="roundRect">
            <a:avLst/>
          </a:prstGeom>
          <a:solidFill>
            <a:srgbClr val="FFD800">
              <a:alpha val="25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kern="1200" dirty="0">
              <a:solidFill>
                <a:schemeClr val="bg1"/>
              </a:solidFill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350339-BF97-AE18-3561-3D55166BFBB3}"/>
              </a:ext>
            </a:extLst>
          </p:cNvPr>
          <p:cNvSpPr txBox="1"/>
          <p:nvPr/>
        </p:nvSpPr>
        <p:spPr>
          <a:xfrm>
            <a:off x="4681865" y="4561468"/>
            <a:ext cx="1980000" cy="1949824"/>
          </a:xfrm>
          <a:prstGeom prst="roundRect">
            <a:avLst/>
          </a:prstGeom>
          <a:solidFill>
            <a:srgbClr val="FFD800">
              <a:alpha val="25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kern="1200" dirty="0">
              <a:solidFill>
                <a:schemeClr val="bg1"/>
              </a:solidFill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C2CC2C-70D6-F5F7-BAB5-A4FCFA8082D6}"/>
              </a:ext>
            </a:extLst>
          </p:cNvPr>
          <p:cNvSpPr txBox="1"/>
          <p:nvPr/>
        </p:nvSpPr>
        <p:spPr>
          <a:xfrm>
            <a:off x="6841345" y="4552574"/>
            <a:ext cx="1980000" cy="1958718"/>
          </a:xfrm>
          <a:prstGeom prst="roundRect">
            <a:avLst/>
          </a:prstGeom>
          <a:solidFill>
            <a:srgbClr val="FFD800">
              <a:alpha val="25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kern="1200" dirty="0">
              <a:solidFill>
                <a:schemeClr val="bg1"/>
              </a:solidFill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3CF0AD-A2E2-E3D8-A3A6-D4EA0DA4CBDA}"/>
              </a:ext>
            </a:extLst>
          </p:cNvPr>
          <p:cNvSpPr txBox="1"/>
          <p:nvPr/>
        </p:nvSpPr>
        <p:spPr>
          <a:xfrm>
            <a:off x="2522385" y="4552575"/>
            <a:ext cx="1980000" cy="1949824"/>
          </a:xfrm>
          <a:prstGeom prst="roundRect">
            <a:avLst/>
          </a:prstGeom>
          <a:solidFill>
            <a:srgbClr val="FFD800">
              <a:alpha val="25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kern="1200" dirty="0">
              <a:solidFill>
                <a:schemeClr val="bg1"/>
              </a:solidFill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B5A5B9-310B-9B96-240A-92F00660A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16000"/>
            <a:ext cx="7886700" cy="818216"/>
          </a:xfrm>
        </p:spPr>
        <p:txBody>
          <a:bodyPr/>
          <a:lstStyle/>
          <a:p>
            <a:r>
              <a:rPr lang="en-US" dirty="0"/>
              <a:t>Let’s discuss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62AA941-34E7-4E3D-1057-ED595458F99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231417" y="91026"/>
            <a:ext cx="1579768" cy="156240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1B1BD7C-5ABB-8DD6-F4A1-13A5CF210EAD}"/>
              </a:ext>
            </a:extLst>
          </p:cNvPr>
          <p:cNvSpPr txBox="1"/>
          <p:nvPr/>
        </p:nvSpPr>
        <p:spPr>
          <a:xfrm>
            <a:off x="6780537" y="4803465"/>
            <a:ext cx="2101615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en-AU" sz="1400" dirty="0">
                <a:latin typeface="VAG Rounded Std Light" panose="020F0502020204020204" pitchFamily="34" charset="77"/>
                <a:cs typeface="Calibri" panose="020F0502020204030204" pitchFamily="34" charset="0"/>
              </a:rPr>
              <a:t>They poo and wee in the soil. The worm poo is called castings and worm wee is called leachate. The worm castings and leachate add goodness (nutrients) to the soil.</a:t>
            </a:r>
            <a:endParaRPr lang="en-US" sz="1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2720721-5AA3-D52C-A5F7-35D8D311AF1B}"/>
              </a:ext>
            </a:extLst>
          </p:cNvPr>
          <p:cNvSpPr txBox="1"/>
          <p:nvPr/>
        </p:nvSpPr>
        <p:spPr>
          <a:xfrm>
            <a:off x="2572205" y="4794239"/>
            <a:ext cx="1885495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en-AU" sz="1400" dirty="0">
                <a:latin typeface="VAG Rounded Std Light" panose="020F0502020204020204" pitchFamily="34" charset="77"/>
                <a:cs typeface="Calibri" panose="020F0502020204030204" pitchFamily="34" charset="0"/>
              </a:rPr>
              <a:t>Worms make tunnels when they move through the soil. The tunnels loosen the soil for plant roots, and help air and water move into the ground. </a:t>
            </a:r>
            <a:endParaRPr lang="en-US" sz="14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907ABC5-8FE6-A77C-B8B8-249EE81012B4}"/>
              </a:ext>
            </a:extLst>
          </p:cNvPr>
          <p:cNvSpPr txBox="1"/>
          <p:nvPr/>
        </p:nvSpPr>
        <p:spPr>
          <a:xfrm>
            <a:off x="4794115" y="4983115"/>
            <a:ext cx="173470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en-AU" sz="1400" dirty="0">
                <a:latin typeface="VAG Rounded Std Light" panose="020F0502020204020204" pitchFamily="34" charset="77"/>
                <a:cs typeface="Calibri" panose="020F0502020204030204" pitchFamily="34" charset="0"/>
              </a:rPr>
              <a:t>Worms eat lots of organic waste, things like old plants, fallen leaves and food scraps. </a:t>
            </a:r>
            <a:endParaRPr lang="en-US" sz="14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FD91397-F101-F63B-2269-B180A3CE59AD}"/>
              </a:ext>
            </a:extLst>
          </p:cNvPr>
          <p:cNvSpPr txBox="1"/>
          <p:nvPr/>
        </p:nvSpPr>
        <p:spPr>
          <a:xfrm>
            <a:off x="469899" y="5155367"/>
            <a:ext cx="178449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en-AU" sz="1400" dirty="0">
                <a:latin typeface="VAG Rounded Std Light" panose="020F0502020204020204" pitchFamily="34" charset="77"/>
                <a:cs typeface="Calibri" panose="020F0502020204030204" pitchFamily="34" charset="0"/>
              </a:rPr>
              <a:t>Worms live in the ground, they are little ‘soil farmers’. </a:t>
            </a:r>
            <a:endParaRPr lang="en-US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79178FA-99B5-7F32-2085-8E1735EE89F2}"/>
              </a:ext>
            </a:extLst>
          </p:cNvPr>
          <p:cNvSpPr txBox="1">
            <a:spLocks/>
          </p:cNvSpPr>
          <p:nvPr/>
        </p:nvSpPr>
        <p:spPr>
          <a:xfrm>
            <a:off x="332814" y="1420849"/>
            <a:ext cx="5263116" cy="586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bg1"/>
                </a:solidFill>
                <a:latin typeface="VAGRundschriftD" pitchFamily="2" charset="77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3AAD49"/>
                </a:solidFill>
                <a:latin typeface="VAG Rounded Std Thin" panose="020F0502020204020204" pitchFamily="34" charset="77"/>
              </a:rPr>
              <a:t>Why are worms so important?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F348F2-22CF-27FB-EB62-D756C5EA0D95}"/>
              </a:ext>
            </a:extLst>
          </p:cNvPr>
          <p:cNvSpPr txBox="1"/>
          <p:nvPr/>
        </p:nvSpPr>
        <p:spPr>
          <a:xfrm>
            <a:off x="583374" y="2416795"/>
            <a:ext cx="4536214" cy="810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dirty="0">
                <a:solidFill>
                  <a:srgbClr val="0395D6"/>
                </a:solidFill>
                <a:latin typeface="VAG Rounded Std Light" panose="020F0502020204020204" pitchFamily="34" charset="77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Why do we need worms on Earth? - YouTube</a:t>
            </a:r>
            <a:endParaRPr lang="en-AU" dirty="0">
              <a:solidFill>
                <a:srgbClr val="0395D6"/>
              </a:solidFill>
              <a:latin typeface="VAG Rounded Std Light" panose="020F0502020204020204" pitchFamily="34" charset="77"/>
            </a:endParaRPr>
          </a:p>
        </p:txBody>
      </p:sp>
      <p:pic>
        <p:nvPicPr>
          <p:cNvPr id="14" name="Online Media 13" descr="Why do we need worms on Earth?">
            <a:hlinkClick r:id="" action="ppaction://media"/>
            <a:extLst>
              <a:ext uri="{FF2B5EF4-FFF2-40B4-BE49-F238E27FC236}">
                <a16:creationId xmlns:a16="http://schemas.microsoft.com/office/drawing/2014/main" id="{B9D1CFBA-1F2A-5E35-34F8-64F8A8C061A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5486400" y="2042294"/>
            <a:ext cx="2863127" cy="16176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A5D265-1DF7-270E-B77D-63A99E13DE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8225" y="3914545"/>
            <a:ext cx="939800" cy="876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7F6B85-B0F4-5002-8645-E453C61475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9768" y="3914545"/>
            <a:ext cx="939800" cy="876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090F22-2F42-BDB0-3E76-60BD43984D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93926" y="3906007"/>
            <a:ext cx="939800" cy="876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2B37E40-890C-05BA-922F-1985323E64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8084" y="3906007"/>
            <a:ext cx="9398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8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8" grpId="0" animBg="1"/>
      <p:bldP spid="25" grpId="0"/>
      <p:bldP spid="33" grpId="0"/>
      <p:bldP spid="35" grpId="0"/>
      <p:bldP spid="3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00009-0D74-C575-EA2B-F972A7081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65B0F-A916-A0FF-7449-6D82D1D93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16000"/>
            <a:ext cx="7886700" cy="818216"/>
          </a:xfrm>
        </p:spPr>
        <p:txBody>
          <a:bodyPr/>
          <a:lstStyle/>
          <a:p>
            <a:r>
              <a:rPr lang="en-US" dirty="0"/>
              <a:t>How to make a grassy head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38AC36-44F6-1FC0-4AFD-B5C091536B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39" t="27301" r="1818" b="1719"/>
          <a:stretch>
            <a:fillRect/>
          </a:stretch>
        </p:blipFill>
        <p:spPr>
          <a:xfrm>
            <a:off x="163136" y="1797000"/>
            <a:ext cx="8790859" cy="454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6224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BC11B8-E233-A71F-2D92-E557FCFC1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595B9CB-194F-14A1-C2F3-F7A58A90C7B8}"/>
              </a:ext>
            </a:extLst>
          </p:cNvPr>
          <p:cNvSpPr txBox="1"/>
          <p:nvPr/>
        </p:nvSpPr>
        <p:spPr>
          <a:xfrm>
            <a:off x="742090" y="1795363"/>
            <a:ext cx="3023128" cy="948736"/>
          </a:xfrm>
          <a:prstGeom prst="roundRect">
            <a:avLst/>
          </a:prstGeom>
          <a:solidFill>
            <a:srgbClr val="FFD800">
              <a:alpha val="25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kern="1200" dirty="0">
              <a:solidFill>
                <a:schemeClr val="bg1"/>
              </a:solidFill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1486B5-FCC4-7BA0-089F-69526408B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16000"/>
            <a:ext cx="7886700" cy="818216"/>
          </a:xfrm>
        </p:spPr>
        <p:txBody>
          <a:bodyPr/>
          <a:lstStyle/>
          <a:p>
            <a:r>
              <a:rPr lang="en-US" dirty="0"/>
              <a:t>Let’s investigate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16EBD98-9659-B2C0-D37D-74ED8035F73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231417" y="91026"/>
            <a:ext cx="1579769" cy="15624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089476-B2E2-76E3-9B5E-7B896CEA6811}"/>
              </a:ext>
            </a:extLst>
          </p:cNvPr>
          <p:cNvSpPr txBox="1"/>
          <p:nvPr/>
        </p:nvSpPr>
        <p:spPr>
          <a:xfrm>
            <a:off x="1303257" y="1865964"/>
            <a:ext cx="2516389" cy="992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b="1" dirty="0">
                <a:latin typeface="VAG Rounded Std Thin" panose="020F0502020204020204" pitchFamily="34" charset="77"/>
              </a:rPr>
              <a:t>1. </a:t>
            </a:r>
            <a:r>
              <a:rPr lang="en-AU" sz="1600" dirty="0">
                <a:latin typeface="VAG Rounded Std Light" panose="020F0502020204020204" pitchFamily="34" charset="77"/>
                <a:cs typeface="Calibri" panose="020F0502020204030204" pitchFamily="34" charset="0"/>
              </a:rPr>
              <a:t>Collect two stockings and two glass jars.</a:t>
            </a:r>
            <a:endParaRPr lang="en-US" sz="1600" dirty="0"/>
          </a:p>
          <a:p>
            <a:pPr lvl="0">
              <a:lnSpc>
                <a:spcPct val="100000"/>
              </a:lnSpc>
            </a:pPr>
            <a:endParaRPr lang="en-US" sz="1650" dirty="0">
              <a:latin typeface="VAG Rounded Std Light" panose="020F0502020204020204" pitchFamily="34" charset="77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1DC8B41-6576-2725-1F92-FD1F0701C109}"/>
              </a:ext>
            </a:extLst>
          </p:cNvPr>
          <p:cNvGrpSpPr/>
          <p:nvPr/>
        </p:nvGrpSpPr>
        <p:grpSpPr>
          <a:xfrm>
            <a:off x="3995701" y="221727"/>
            <a:ext cx="3127318" cy="775329"/>
            <a:chOff x="4288443" y="221372"/>
            <a:chExt cx="3127318" cy="775329"/>
          </a:xfrm>
        </p:grpSpPr>
        <p:pic>
          <p:nvPicPr>
            <p:cNvPr id="16" name="Picture 15" descr="A cartoon of a worm&#10;&#10;AI-generated content may be incorrect.">
              <a:extLst>
                <a:ext uri="{FF2B5EF4-FFF2-40B4-BE49-F238E27FC236}">
                  <a16:creationId xmlns:a16="http://schemas.microsoft.com/office/drawing/2014/main" id="{E9354120-3287-9352-154A-691F82591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973648">
              <a:off x="4288443" y="221372"/>
              <a:ext cx="971810" cy="68673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49C0CE6-C30E-7904-7F67-3B6FA1FE2AA0}"/>
                </a:ext>
              </a:extLst>
            </p:cNvPr>
            <p:cNvSpPr txBox="1"/>
            <p:nvPr/>
          </p:nvSpPr>
          <p:spPr>
            <a:xfrm rot="21430211">
              <a:off x="4773340" y="304204"/>
              <a:ext cx="2642421" cy="692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AU" sz="1300" b="1" dirty="0">
                  <a:solidFill>
                    <a:schemeClr val="bg1"/>
                  </a:solidFill>
                  <a:latin typeface="VAG Rounded Std Thin" panose="020F0502020204020204" pitchFamily="34" charset="77"/>
                  <a:ea typeface="Times New Roman" panose="02020603050405020304" pitchFamily="18" charset="0"/>
                  <a:cs typeface="Calibri" panose="020F0502020204030204" pitchFamily="34" charset="0"/>
                </a:rPr>
                <a:t>We are going to conduct an experiment to see how worms help plants to grow.  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AAA26CC-91BE-1D29-DB74-24CA49642919}"/>
              </a:ext>
            </a:extLst>
          </p:cNvPr>
          <p:cNvSpPr txBox="1"/>
          <p:nvPr/>
        </p:nvSpPr>
        <p:spPr>
          <a:xfrm>
            <a:off x="722030" y="2938221"/>
            <a:ext cx="3023128" cy="1403582"/>
          </a:xfrm>
          <a:prstGeom prst="roundRect">
            <a:avLst/>
          </a:prstGeom>
          <a:solidFill>
            <a:srgbClr val="FFD800">
              <a:alpha val="25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kern="1200" dirty="0">
              <a:solidFill>
                <a:schemeClr val="bg1"/>
              </a:solidFill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93DFC2-96D1-980A-1B12-C854A234A7EE}"/>
              </a:ext>
            </a:extLst>
          </p:cNvPr>
          <p:cNvSpPr txBox="1"/>
          <p:nvPr/>
        </p:nvSpPr>
        <p:spPr>
          <a:xfrm>
            <a:off x="1303257" y="2990866"/>
            <a:ext cx="2566005" cy="1454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b="1" dirty="0">
                <a:latin typeface="VAG Rounded Std Thin" panose="020F0502020204020204" pitchFamily="34" charset="77"/>
              </a:rPr>
              <a:t>2. </a:t>
            </a:r>
            <a:r>
              <a:rPr lang="en-AU" sz="1600" dirty="0">
                <a:latin typeface="VAG Rounded Std Light" panose="020F0502020204020204" pitchFamily="34" charset="77"/>
                <a:cs typeface="Calibri" panose="020F0502020204030204" pitchFamily="34" charset="0"/>
              </a:rPr>
              <a:t>In the first stocking, place one tbsp of grass seeds and a handful of garden soil. </a:t>
            </a:r>
            <a:endParaRPr lang="en-US" sz="1600" dirty="0"/>
          </a:p>
          <a:p>
            <a:pPr lvl="0">
              <a:lnSpc>
                <a:spcPct val="100000"/>
              </a:lnSpc>
            </a:pPr>
            <a:endParaRPr lang="en-US" sz="1650" dirty="0">
              <a:latin typeface="VAG Rounded Std Light" panose="020F0502020204020204" pitchFamily="34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8636C8-4E77-F9C2-2C99-7D44B4EB1F8D}"/>
              </a:ext>
            </a:extLst>
          </p:cNvPr>
          <p:cNvSpPr txBox="1"/>
          <p:nvPr/>
        </p:nvSpPr>
        <p:spPr>
          <a:xfrm>
            <a:off x="722030" y="4509123"/>
            <a:ext cx="3023128" cy="1489035"/>
          </a:xfrm>
          <a:prstGeom prst="roundRect">
            <a:avLst/>
          </a:prstGeom>
          <a:solidFill>
            <a:srgbClr val="FFD800">
              <a:alpha val="25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kern="1200" dirty="0">
              <a:solidFill>
                <a:schemeClr val="bg1"/>
              </a:solidFill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6DF063-F783-ED11-B6EF-66A93754C10E}"/>
              </a:ext>
            </a:extLst>
          </p:cNvPr>
          <p:cNvSpPr txBox="1"/>
          <p:nvPr/>
        </p:nvSpPr>
        <p:spPr>
          <a:xfrm>
            <a:off x="1303257" y="4505309"/>
            <a:ext cx="244190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b="1" dirty="0">
                <a:latin typeface="VAG Rounded Std Thin" panose="020F0502020204020204" pitchFamily="34" charset="77"/>
              </a:rPr>
              <a:t>3. </a:t>
            </a:r>
            <a:r>
              <a:rPr lang="en-AU" sz="1600" dirty="0">
                <a:latin typeface="VAG Rounded Std Light" panose="020F0502020204020204" pitchFamily="34" charset="77"/>
                <a:cs typeface="Calibri" panose="020F0502020204030204" pitchFamily="34" charset="0"/>
              </a:rPr>
              <a:t>In the second stocking, place one tbsp of grass seed, half a handful of soil and half a handful of worm castings. </a:t>
            </a:r>
            <a:endParaRPr lang="en-US" sz="16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43AE803-D949-6D00-53F7-5650357EBF64}"/>
              </a:ext>
            </a:extLst>
          </p:cNvPr>
          <p:cNvSpPr txBox="1"/>
          <p:nvPr/>
        </p:nvSpPr>
        <p:spPr>
          <a:xfrm>
            <a:off x="4442513" y="3362912"/>
            <a:ext cx="2944775" cy="922540"/>
          </a:xfrm>
          <a:prstGeom prst="roundRect">
            <a:avLst/>
          </a:prstGeom>
          <a:solidFill>
            <a:srgbClr val="FFD800">
              <a:alpha val="25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kern="1200" dirty="0">
              <a:solidFill>
                <a:schemeClr val="bg1"/>
              </a:solidFill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E1BB35-17DB-5FCF-746E-A28707BAFCD4}"/>
              </a:ext>
            </a:extLst>
          </p:cNvPr>
          <p:cNvSpPr txBox="1"/>
          <p:nvPr/>
        </p:nvSpPr>
        <p:spPr>
          <a:xfrm>
            <a:off x="4939780" y="3386062"/>
            <a:ext cx="23649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b="1" dirty="0">
                <a:latin typeface="VAG Rounded Std Thin" panose="020F0502020204020204" pitchFamily="34" charset="77"/>
              </a:rPr>
              <a:t>5. </a:t>
            </a:r>
            <a:r>
              <a:rPr lang="en-AU" sz="1600" dirty="0">
                <a:latin typeface="VAG Rounded Std Light" panose="020F0502020204020204" pitchFamily="34" charset="77"/>
                <a:cs typeface="Calibri" panose="020F0502020204030204" pitchFamily="34" charset="0"/>
              </a:rPr>
              <a:t>Label each jar so you know which is which.</a:t>
            </a:r>
            <a:endParaRPr lang="en-US" sz="16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F21E9BE-A716-7FF5-AB43-6539E4861DA6}"/>
              </a:ext>
            </a:extLst>
          </p:cNvPr>
          <p:cNvSpPr txBox="1"/>
          <p:nvPr/>
        </p:nvSpPr>
        <p:spPr>
          <a:xfrm>
            <a:off x="4442513" y="4501270"/>
            <a:ext cx="2944775" cy="1311048"/>
          </a:xfrm>
          <a:prstGeom prst="roundRect">
            <a:avLst/>
          </a:prstGeom>
          <a:solidFill>
            <a:srgbClr val="FFD800">
              <a:alpha val="25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kern="1200" dirty="0">
              <a:solidFill>
                <a:schemeClr val="bg1"/>
              </a:solidFill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261AD65-711D-E2E1-25E0-4630DB4C5D85}"/>
              </a:ext>
            </a:extLst>
          </p:cNvPr>
          <p:cNvSpPr txBox="1"/>
          <p:nvPr/>
        </p:nvSpPr>
        <p:spPr>
          <a:xfrm>
            <a:off x="4939780" y="4501270"/>
            <a:ext cx="23649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b="1" dirty="0">
                <a:latin typeface="VAG Rounded Std Thin" panose="020F0502020204020204" pitchFamily="34" charset="77"/>
              </a:rPr>
              <a:t>6. </a:t>
            </a:r>
            <a:r>
              <a:rPr lang="en-AU" sz="1600" dirty="0">
                <a:latin typeface="VAG Rounded Std Light" panose="020F0502020204020204" pitchFamily="34" charset="77"/>
                <a:cs typeface="Calibri" panose="020F0502020204030204" pitchFamily="34" charset="0"/>
              </a:rPr>
              <a:t>Observe and record what happens to the grassy heads over the next few weeks. </a:t>
            </a:r>
            <a:endParaRPr lang="en-US" sz="16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4D67689-18C8-E0EF-8F37-163FFA212B38}"/>
              </a:ext>
            </a:extLst>
          </p:cNvPr>
          <p:cNvSpPr txBox="1"/>
          <p:nvPr/>
        </p:nvSpPr>
        <p:spPr>
          <a:xfrm>
            <a:off x="4442513" y="1824799"/>
            <a:ext cx="2937574" cy="1327877"/>
          </a:xfrm>
          <a:prstGeom prst="roundRect">
            <a:avLst/>
          </a:prstGeom>
          <a:solidFill>
            <a:srgbClr val="FFD800">
              <a:alpha val="25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kern="1200" dirty="0">
              <a:solidFill>
                <a:schemeClr val="bg1"/>
              </a:solidFill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4CE52F2-29DE-8D03-9980-5E479FDE8695}"/>
              </a:ext>
            </a:extLst>
          </p:cNvPr>
          <p:cNvSpPr txBox="1"/>
          <p:nvPr/>
        </p:nvSpPr>
        <p:spPr>
          <a:xfrm>
            <a:off x="4939780" y="1824799"/>
            <a:ext cx="22916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b="1" dirty="0">
                <a:latin typeface="VAG Rounded Std Thin" panose="020F0502020204020204" pitchFamily="34" charset="77"/>
              </a:rPr>
              <a:t>4. </a:t>
            </a:r>
            <a:r>
              <a:rPr lang="en-AU" sz="1600" dirty="0">
                <a:latin typeface="VAG Rounded Std Light" panose="020F0502020204020204" pitchFamily="34" charset="77"/>
              </a:rPr>
              <a:t>Follow the rest of the instructions on </a:t>
            </a:r>
            <a:r>
              <a:rPr lang="en-AU" sz="1600" i="1" dirty="0">
                <a:latin typeface="VAG Rounded Std Light" panose="020F0502020204020204" pitchFamily="34" charset="77"/>
              </a:rPr>
              <a:t>How to make a grassy head  </a:t>
            </a:r>
            <a:r>
              <a:rPr lang="en-AU" sz="1600" dirty="0">
                <a:latin typeface="VAG Rounded Std Light" panose="020F0502020204020204" pitchFamily="34" charset="77"/>
              </a:rPr>
              <a:t>to finish.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3D15381-9328-9434-73A8-B6CFF10288C9}"/>
              </a:ext>
            </a:extLst>
          </p:cNvPr>
          <p:cNvSpPr txBox="1"/>
          <p:nvPr/>
        </p:nvSpPr>
        <p:spPr>
          <a:xfrm>
            <a:off x="4460688" y="6064712"/>
            <a:ext cx="4350498" cy="437562"/>
          </a:xfrm>
          <a:prstGeom prst="roundRect">
            <a:avLst/>
          </a:prstGeom>
          <a:solidFill>
            <a:srgbClr val="3AAD49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</a:pPr>
            <a:r>
              <a:rPr lang="en-AU" b="1" dirty="0">
                <a:solidFill>
                  <a:schemeClr val="bg1"/>
                </a:solidFill>
                <a:latin typeface="VAG Rounded Std Thin" panose="020F0502020204020204" pitchFamily="34" charset="77"/>
                <a:ea typeface="Calibri"/>
                <a:cs typeface="Calibri"/>
                <a:sym typeface="Calibri"/>
              </a:rPr>
              <a:t>Let’s predict what we think will happen?</a:t>
            </a:r>
          </a:p>
        </p:txBody>
      </p:sp>
      <p:pic>
        <p:nvPicPr>
          <p:cNvPr id="6" name="Picture 5" descr="A glass of water and a bag in a glass&#10;&#10;AI-generated content may be incorrect.">
            <a:extLst>
              <a:ext uri="{FF2B5EF4-FFF2-40B4-BE49-F238E27FC236}">
                <a16:creationId xmlns:a16="http://schemas.microsoft.com/office/drawing/2014/main" id="{54F2282A-1D87-D249-8170-01DE9DFB320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0000" r="6454"/>
          <a:stretch>
            <a:fillRect/>
          </a:stretch>
        </p:blipFill>
        <p:spPr>
          <a:xfrm>
            <a:off x="7504191" y="2405284"/>
            <a:ext cx="1639809" cy="2703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D84709-2F90-C706-0E25-540FB501FC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340" y="4422489"/>
            <a:ext cx="939800" cy="876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BC3F3B-9F73-47B3-8F1B-2E24022B90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466" y="2880939"/>
            <a:ext cx="939800" cy="876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E3DB4A-591A-FC9B-4862-9918BA3F27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1529" y="4413882"/>
            <a:ext cx="939800" cy="8763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A09B4A-4A8F-90C6-116D-86CA4D9D81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34150" y="3259889"/>
            <a:ext cx="939800" cy="8763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6600AB-87E0-9141-C74F-DFC1D9E762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8350" y="1731663"/>
            <a:ext cx="939800" cy="8763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4FA75CA-6035-076A-892C-83E579ACED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827" y="1721931"/>
            <a:ext cx="9398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6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BDFCC-991F-A636-8482-7796D6F71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artoon of a worm in an apple&#10;&#10;AI-generated content may be incorrect.">
            <a:extLst>
              <a:ext uri="{FF2B5EF4-FFF2-40B4-BE49-F238E27FC236}">
                <a16:creationId xmlns:a16="http://schemas.microsoft.com/office/drawing/2014/main" id="{E0111C42-4DF1-0749-3380-AC6C06CD8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8489" y="4576816"/>
            <a:ext cx="1206803" cy="1707166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89BCE3F7-1CDD-9CD7-7E03-1D1C7CE71EF3}"/>
              </a:ext>
            </a:extLst>
          </p:cNvPr>
          <p:cNvSpPr/>
          <p:nvPr/>
        </p:nvSpPr>
        <p:spPr>
          <a:xfrm>
            <a:off x="0" y="5582092"/>
            <a:ext cx="9144000" cy="1275907"/>
          </a:xfrm>
          <a:prstGeom prst="rect">
            <a:avLst/>
          </a:prstGeom>
          <a:solidFill>
            <a:srgbClr val="41A1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FCF799-B30F-1A51-B929-7BDC8BF64D8E}"/>
              </a:ext>
            </a:extLst>
          </p:cNvPr>
          <p:cNvSpPr txBox="1"/>
          <p:nvPr/>
        </p:nvSpPr>
        <p:spPr>
          <a:xfrm>
            <a:off x="803049" y="1515263"/>
            <a:ext cx="5193714" cy="877051"/>
          </a:xfrm>
          <a:prstGeom prst="roundRect">
            <a:avLst/>
          </a:prstGeom>
          <a:solidFill>
            <a:srgbClr val="FFD800">
              <a:alpha val="25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kern="1200" dirty="0">
              <a:solidFill>
                <a:schemeClr val="bg1"/>
              </a:solidFill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60411D-44C0-11C9-CB06-DE97D2EAC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16000"/>
            <a:ext cx="7886700" cy="818216"/>
          </a:xfrm>
        </p:spPr>
        <p:txBody>
          <a:bodyPr/>
          <a:lstStyle/>
          <a:p>
            <a:r>
              <a:rPr lang="en-US" dirty="0"/>
              <a:t>Let’s record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E66B885-9DAF-3B0E-0A7C-ED1612A2583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231417" y="91026"/>
            <a:ext cx="1579768" cy="15624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9BD793-A7D0-F9A3-4BD3-BB51E2E9D2BF}"/>
              </a:ext>
            </a:extLst>
          </p:cNvPr>
          <p:cNvSpPr txBox="1"/>
          <p:nvPr/>
        </p:nvSpPr>
        <p:spPr>
          <a:xfrm>
            <a:off x="1419003" y="1636664"/>
            <a:ext cx="4577760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700" dirty="0">
                <a:latin typeface="VAG Rounded Std Light" panose="020F0502020204020204" pitchFamily="34" charset="77"/>
                <a:cs typeface="Calibri" panose="020F0502020204030204" pitchFamily="34" charset="0"/>
              </a:rPr>
              <a:t>Check your grassy heads regularly and record your observations in a table like the one shown. </a:t>
            </a:r>
            <a:endParaRPr lang="en-US" sz="1700" dirty="0">
              <a:latin typeface="VAG Rounded Std Light" panose="020F0502020204020204" pitchFamily="34" charset="77"/>
              <a:cs typeface="Calibri" panose="020F0502020204030204" pitchFamily="34" charset="0"/>
            </a:endParaRPr>
          </a:p>
          <a:p>
            <a:endParaRPr lang="en-US" sz="1700" dirty="0">
              <a:latin typeface="VAG Rounded Std Light" panose="020F0502020204020204" pitchFamily="34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64530C-13DA-E897-BD45-BCE3271E16CF}"/>
              </a:ext>
            </a:extLst>
          </p:cNvPr>
          <p:cNvSpPr txBox="1"/>
          <p:nvPr/>
        </p:nvSpPr>
        <p:spPr>
          <a:xfrm>
            <a:off x="990002" y="2534756"/>
            <a:ext cx="5006761" cy="830996"/>
          </a:xfrm>
          <a:prstGeom prst="roundRect">
            <a:avLst/>
          </a:prstGeom>
          <a:solidFill>
            <a:srgbClr val="FFD800">
              <a:alpha val="25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kern="1200" dirty="0">
              <a:solidFill>
                <a:schemeClr val="bg1"/>
              </a:solidFill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84EA92-9F7C-D5D5-532B-BCA6AA0C2F96}"/>
              </a:ext>
            </a:extLst>
          </p:cNvPr>
          <p:cNvSpPr txBox="1"/>
          <p:nvPr/>
        </p:nvSpPr>
        <p:spPr>
          <a:xfrm>
            <a:off x="1440837" y="2783209"/>
            <a:ext cx="425348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700" dirty="0">
                <a:latin typeface="VAG Rounded Std Light" panose="020F0502020204020204" pitchFamily="34" charset="77"/>
                <a:cs typeface="Calibri" panose="020F0502020204030204" pitchFamily="34" charset="0"/>
              </a:rPr>
              <a:t>Record how many seeds have germinated.</a:t>
            </a:r>
            <a:endParaRPr lang="en-US" sz="1700" dirty="0">
              <a:latin typeface="VAG Rounded Std Light" panose="020F0502020204020204" pitchFamily="34" charset="77"/>
            </a:endParaRPr>
          </a:p>
          <a:p>
            <a:pPr lvl="0">
              <a:lnSpc>
                <a:spcPct val="100000"/>
              </a:lnSpc>
            </a:pPr>
            <a:endParaRPr lang="en-US" sz="1700" dirty="0">
              <a:latin typeface="VAG Rounded Std Light" panose="020F0502020204020204" pitchFamily="34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249CCC-F50B-B131-E3FC-20FF6840D57E}"/>
              </a:ext>
            </a:extLst>
          </p:cNvPr>
          <p:cNvSpPr txBox="1"/>
          <p:nvPr/>
        </p:nvSpPr>
        <p:spPr>
          <a:xfrm>
            <a:off x="824924" y="3505495"/>
            <a:ext cx="5171839" cy="867472"/>
          </a:xfrm>
          <a:prstGeom prst="roundRect">
            <a:avLst/>
          </a:prstGeom>
          <a:solidFill>
            <a:srgbClr val="FFD800">
              <a:alpha val="25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kern="1200" dirty="0">
              <a:solidFill>
                <a:schemeClr val="bg1"/>
              </a:solidFill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982DA4-EEA3-28DC-331F-D7FF709C3E37}"/>
              </a:ext>
            </a:extLst>
          </p:cNvPr>
          <p:cNvSpPr txBox="1"/>
          <p:nvPr/>
        </p:nvSpPr>
        <p:spPr>
          <a:xfrm>
            <a:off x="1397680" y="3757414"/>
            <a:ext cx="403555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dirty="0">
                <a:latin typeface="VAG Rounded Std Light" panose="020F0502020204020204" pitchFamily="34" charset="77"/>
                <a:cs typeface="Calibri" panose="020F0502020204030204" pitchFamily="34" charset="0"/>
              </a:rPr>
              <a:t>Record how much the grass has grown. </a:t>
            </a:r>
            <a:endParaRPr lang="en-US" sz="1700" dirty="0">
              <a:latin typeface="VAG Rounded Std Light" panose="020F0502020204020204" pitchFamily="34" charset="77"/>
            </a:endParaRPr>
          </a:p>
          <a:p>
            <a:pPr lvl="0">
              <a:lnSpc>
                <a:spcPct val="100000"/>
              </a:lnSpc>
            </a:pPr>
            <a:endParaRPr lang="en-AU" sz="1700" dirty="0">
              <a:latin typeface="VAG Rounded Std Light" panose="020F0502020204020204" pitchFamily="34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C54ED2F-A0C4-32DF-DA7B-D35A212915E5}"/>
              </a:ext>
            </a:extLst>
          </p:cNvPr>
          <p:cNvSpPr txBox="1"/>
          <p:nvPr/>
        </p:nvSpPr>
        <p:spPr>
          <a:xfrm>
            <a:off x="1315511" y="5678094"/>
            <a:ext cx="7785957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VAG Rounded Std Thin" panose="020F0502020204020204" pitchFamily="34" charset="77"/>
              </a:rPr>
              <a:t>Making it digital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50" dirty="0">
                <a:solidFill>
                  <a:schemeClr val="bg1"/>
                </a:solidFill>
                <a:latin typeface="VAG Rounded Std Light" panose="020F0502020204020204" pitchFamily="34" charset="77"/>
                <a:cs typeface="Calibri" panose="020F0502020204030204" pitchFamily="34" charset="0"/>
              </a:rPr>
              <a:t>Use a digital device to take photos of the changes to the grassy heads to create a visual timeline.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50" dirty="0">
                <a:solidFill>
                  <a:schemeClr val="bg1"/>
                </a:solidFill>
                <a:latin typeface="VAG Rounded Std Light" panose="020F0502020204020204" pitchFamily="34" charset="77"/>
                <a:cs typeface="Calibri" panose="020F0502020204030204" pitchFamily="34" charset="0"/>
              </a:rPr>
              <a:t>Create a table digitally using an app of your choosing and use this to record your observations.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EEB1B8-817E-FD61-262B-A256B53E6BB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468863" y="1951273"/>
            <a:ext cx="2031553" cy="28714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4C0606-DC7E-AF3C-9A2B-C1B989122E72}"/>
              </a:ext>
            </a:extLst>
          </p:cNvPr>
          <p:cNvSpPr txBox="1"/>
          <p:nvPr/>
        </p:nvSpPr>
        <p:spPr>
          <a:xfrm>
            <a:off x="846189" y="4515589"/>
            <a:ext cx="5171839" cy="867472"/>
          </a:xfrm>
          <a:prstGeom prst="roundRect">
            <a:avLst/>
          </a:prstGeom>
          <a:solidFill>
            <a:srgbClr val="FFD800">
              <a:alpha val="25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kern="1200" dirty="0">
              <a:solidFill>
                <a:schemeClr val="bg1"/>
              </a:solidFill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B529B9-8525-6EF4-BFAB-2E5328C5CB3C}"/>
              </a:ext>
            </a:extLst>
          </p:cNvPr>
          <p:cNvSpPr txBox="1"/>
          <p:nvPr/>
        </p:nvSpPr>
        <p:spPr>
          <a:xfrm>
            <a:off x="1418945" y="4767508"/>
            <a:ext cx="4577818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dirty="0">
                <a:latin typeface="VAG Rounded Std Light" panose="020F0502020204020204" pitchFamily="34" charset="77"/>
                <a:cs typeface="Calibri" panose="020F0502020204030204" pitchFamily="34" charset="0"/>
              </a:rPr>
              <a:t>Record any changes in the colour of the grass.</a:t>
            </a:r>
          </a:p>
          <a:p>
            <a:r>
              <a:rPr lang="en-US" sz="1700" dirty="0">
                <a:latin typeface="VAG Rounded Std Light" panose="020F0502020204020204" pitchFamily="34" charset="77"/>
                <a:cs typeface="Calibri" panose="020F0502020204030204" pitchFamily="34" charset="0"/>
              </a:rPr>
              <a:t> </a:t>
            </a:r>
            <a:endParaRPr lang="en-US" sz="1700" dirty="0">
              <a:latin typeface="VAG Rounded Std Light" panose="020F0502020204020204" pitchFamily="34" charset="77"/>
            </a:endParaRPr>
          </a:p>
          <a:p>
            <a:pPr lvl="0">
              <a:lnSpc>
                <a:spcPct val="100000"/>
              </a:lnSpc>
            </a:pPr>
            <a:endParaRPr lang="en-AU" sz="1700" dirty="0">
              <a:latin typeface="VAG Rounded Std Light" panose="020F0502020204020204" pitchFamily="34" charset="77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997D9B7-A4F8-3D84-30AB-063F770FC3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272" y="3439403"/>
            <a:ext cx="927239" cy="8668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FA80AA-2F4E-65B4-2CDF-78138E1183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010" y="5774972"/>
            <a:ext cx="753471" cy="6875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EA96C5-8EAB-35DF-06F4-BD7B65BFC8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195" y="1425379"/>
            <a:ext cx="939800" cy="876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385DD8-C5B9-3514-9BD7-460E740ECF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991" y="2452013"/>
            <a:ext cx="939800" cy="8763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168A746-7C08-CC8F-13FA-B30166FD2E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5195" y="4453662"/>
            <a:ext cx="9398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2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A0519-12B4-BB64-41EF-8C0C50677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BE9E3F8-8B71-509D-50BD-5ABE2F64D0E5}"/>
              </a:ext>
            </a:extLst>
          </p:cNvPr>
          <p:cNvSpPr txBox="1"/>
          <p:nvPr/>
        </p:nvSpPr>
        <p:spPr>
          <a:xfrm>
            <a:off x="362905" y="4552574"/>
            <a:ext cx="1980000" cy="1763165"/>
          </a:xfrm>
          <a:prstGeom prst="roundRect">
            <a:avLst/>
          </a:prstGeom>
          <a:solidFill>
            <a:srgbClr val="FFD800">
              <a:alpha val="25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kern="1200" dirty="0">
              <a:solidFill>
                <a:schemeClr val="bg1"/>
              </a:solidFill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03C421-723C-3BEA-D8BC-57E637AFD59D}"/>
              </a:ext>
            </a:extLst>
          </p:cNvPr>
          <p:cNvSpPr txBox="1"/>
          <p:nvPr/>
        </p:nvSpPr>
        <p:spPr>
          <a:xfrm>
            <a:off x="4681865" y="4561468"/>
            <a:ext cx="1980000" cy="1763164"/>
          </a:xfrm>
          <a:prstGeom prst="roundRect">
            <a:avLst/>
          </a:prstGeom>
          <a:solidFill>
            <a:srgbClr val="FFD800">
              <a:alpha val="25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kern="1200" dirty="0">
              <a:solidFill>
                <a:schemeClr val="bg1"/>
              </a:solidFill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700906-913E-E58C-686A-34EEC94F49E7}"/>
              </a:ext>
            </a:extLst>
          </p:cNvPr>
          <p:cNvSpPr txBox="1"/>
          <p:nvPr/>
        </p:nvSpPr>
        <p:spPr>
          <a:xfrm>
            <a:off x="6841345" y="4552574"/>
            <a:ext cx="1980000" cy="1772058"/>
          </a:xfrm>
          <a:prstGeom prst="roundRect">
            <a:avLst/>
          </a:prstGeom>
          <a:solidFill>
            <a:srgbClr val="FFD800">
              <a:alpha val="25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kern="1200" dirty="0">
              <a:solidFill>
                <a:schemeClr val="bg1"/>
              </a:solidFill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CC5E18-FA83-0FDA-E0BB-3D2645C80BCF}"/>
              </a:ext>
            </a:extLst>
          </p:cNvPr>
          <p:cNvSpPr txBox="1"/>
          <p:nvPr/>
        </p:nvSpPr>
        <p:spPr>
          <a:xfrm>
            <a:off x="2522385" y="4552575"/>
            <a:ext cx="1980000" cy="1763164"/>
          </a:xfrm>
          <a:prstGeom prst="roundRect">
            <a:avLst/>
          </a:prstGeom>
          <a:solidFill>
            <a:srgbClr val="FFD800">
              <a:alpha val="25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kern="1200" dirty="0">
              <a:solidFill>
                <a:schemeClr val="bg1"/>
              </a:solidFill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E7627A-C1D7-E219-0AC3-A516EEFB9194}"/>
              </a:ext>
            </a:extLst>
          </p:cNvPr>
          <p:cNvSpPr txBox="1"/>
          <p:nvPr/>
        </p:nvSpPr>
        <p:spPr>
          <a:xfrm>
            <a:off x="352745" y="2231866"/>
            <a:ext cx="1980000" cy="1763165"/>
          </a:xfrm>
          <a:prstGeom prst="roundRect">
            <a:avLst/>
          </a:prstGeom>
          <a:solidFill>
            <a:srgbClr val="FFD800">
              <a:alpha val="25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kern="1200" dirty="0">
              <a:solidFill>
                <a:schemeClr val="bg1"/>
              </a:solidFill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E140E3-02C9-1A5D-41AA-CF22F7033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16000"/>
            <a:ext cx="7886700" cy="818216"/>
          </a:xfrm>
        </p:spPr>
        <p:txBody>
          <a:bodyPr/>
          <a:lstStyle/>
          <a:p>
            <a:r>
              <a:rPr lang="en-US" dirty="0"/>
              <a:t>Let’s discuss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BE8B2F-9EE2-B1D8-FC87-8AC65F4B3BC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231417" y="91026"/>
            <a:ext cx="1579768" cy="15624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CF440D-31C3-2A35-3D77-1BC96B77B30A}"/>
              </a:ext>
            </a:extLst>
          </p:cNvPr>
          <p:cNvSpPr txBox="1"/>
          <p:nvPr/>
        </p:nvSpPr>
        <p:spPr>
          <a:xfrm>
            <a:off x="367267" y="2961478"/>
            <a:ext cx="19541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600" dirty="0">
                <a:latin typeface="VAG Rounded Std Light" panose="020F0502020204020204" pitchFamily="34" charset="77"/>
              </a:rPr>
              <a:t>Which stocking head grew ‘hair’ the fastest?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C2A1E0-2CAC-D0FE-28EA-EE7131F0919C}"/>
              </a:ext>
            </a:extLst>
          </p:cNvPr>
          <p:cNvSpPr txBox="1"/>
          <p:nvPr/>
        </p:nvSpPr>
        <p:spPr>
          <a:xfrm>
            <a:off x="6899210" y="5155367"/>
            <a:ext cx="192213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600" dirty="0">
                <a:latin typeface="VAG Rounded Std Light" panose="020F0502020204020204" pitchFamily="34" charset="77"/>
              </a:rPr>
              <a:t>If you had your own garden, would you use worm castings on it? Why?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1D197F-D306-E668-FCCF-7E5820332FCA}"/>
              </a:ext>
            </a:extLst>
          </p:cNvPr>
          <p:cNvSpPr txBox="1"/>
          <p:nvPr/>
        </p:nvSpPr>
        <p:spPr>
          <a:xfrm>
            <a:off x="4671705" y="2240760"/>
            <a:ext cx="1980000" cy="1754269"/>
          </a:xfrm>
          <a:prstGeom prst="roundRect">
            <a:avLst/>
          </a:prstGeom>
          <a:solidFill>
            <a:srgbClr val="FFD800">
              <a:alpha val="25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kern="1200" dirty="0">
              <a:solidFill>
                <a:schemeClr val="bg1"/>
              </a:solidFill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44283B-0B68-96D6-1B22-8DBF3D28715B}"/>
              </a:ext>
            </a:extLst>
          </p:cNvPr>
          <p:cNvSpPr txBox="1"/>
          <p:nvPr/>
        </p:nvSpPr>
        <p:spPr>
          <a:xfrm>
            <a:off x="4685364" y="2946666"/>
            <a:ext cx="19663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600" dirty="0">
                <a:latin typeface="VAG Rounded Std Light" panose="020F0502020204020204" pitchFamily="34" charset="77"/>
              </a:rPr>
              <a:t>Did your findings match your predictions?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29DBD21-E4AC-08EB-3C82-3D14549860CB}"/>
              </a:ext>
            </a:extLst>
          </p:cNvPr>
          <p:cNvSpPr txBox="1"/>
          <p:nvPr/>
        </p:nvSpPr>
        <p:spPr>
          <a:xfrm>
            <a:off x="6831185" y="2231866"/>
            <a:ext cx="1980000" cy="1710517"/>
          </a:xfrm>
          <a:prstGeom prst="roundRect">
            <a:avLst/>
          </a:prstGeom>
          <a:solidFill>
            <a:srgbClr val="FFD800">
              <a:alpha val="25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kern="1200" dirty="0">
              <a:solidFill>
                <a:schemeClr val="bg1"/>
              </a:solidFill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AFCDD68-A471-F577-E23A-E5C798F1CA2B}"/>
              </a:ext>
            </a:extLst>
          </p:cNvPr>
          <p:cNvSpPr txBox="1"/>
          <p:nvPr/>
        </p:nvSpPr>
        <p:spPr>
          <a:xfrm>
            <a:off x="6856205" y="3147930"/>
            <a:ext cx="19350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600">
                <a:latin typeface="VAG Rounded Std Light" panose="020F0502020204020204" pitchFamily="34" charset="77"/>
              </a:rPr>
              <a:t>Why/why </a:t>
            </a:r>
            <a:r>
              <a:rPr lang="en-US" sz="1600" dirty="0">
                <a:latin typeface="VAG Rounded Std Light" panose="020F0502020204020204" pitchFamily="34" charset="77"/>
              </a:rPr>
              <a:t>not?</a:t>
            </a:r>
          </a:p>
          <a:p>
            <a:pPr algn="ctr"/>
            <a:endParaRPr lang="en-US" sz="1600" dirty="0">
              <a:latin typeface="VAG Rounded Std Light" panose="020F0502020204020204" pitchFamily="34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95F9A59-DCA1-0488-2563-E9CA72613921}"/>
              </a:ext>
            </a:extLst>
          </p:cNvPr>
          <p:cNvSpPr txBox="1"/>
          <p:nvPr/>
        </p:nvSpPr>
        <p:spPr>
          <a:xfrm>
            <a:off x="2528736" y="5155367"/>
            <a:ext cx="198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600" dirty="0">
                <a:latin typeface="VAG Rounded Std Light" panose="020F0502020204020204" pitchFamily="34" charset="77"/>
              </a:rPr>
              <a:t>Why would it be good to have worms in your garden?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DA101C7-6BCC-6C16-2F87-8FF3C32571B5}"/>
              </a:ext>
            </a:extLst>
          </p:cNvPr>
          <p:cNvSpPr txBox="1"/>
          <p:nvPr/>
        </p:nvSpPr>
        <p:spPr>
          <a:xfrm>
            <a:off x="4732666" y="5155367"/>
            <a:ext cx="18845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600" dirty="0">
                <a:latin typeface="VAG Rounded Std Light" panose="020F0502020204020204" pitchFamily="34" charset="77"/>
              </a:rPr>
              <a:t>What should we do with worm castings at school?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EF1016F-DE32-1569-03E9-E8E5AAE4744A}"/>
              </a:ext>
            </a:extLst>
          </p:cNvPr>
          <p:cNvSpPr txBox="1"/>
          <p:nvPr/>
        </p:nvSpPr>
        <p:spPr>
          <a:xfrm>
            <a:off x="408188" y="5155367"/>
            <a:ext cx="18884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600" dirty="0">
                <a:latin typeface="VAG Rounded Std Light" panose="020F0502020204020204" pitchFamily="34" charset="77"/>
              </a:rPr>
              <a:t>What does this tell us about the effect of worm castings on plants?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3EB72D-7608-430A-71C1-0B368D797467}"/>
              </a:ext>
            </a:extLst>
          </p:cNvPr>
          <p:cNvSpPr txBox="1"/>
          <p:nvPr/>
        </p:nvSpPr>
        <p:spPr>
          <a:xfrm>
            <a:off x="2512225" y="2231866"/>
            <a:ext cx="1980000" cy="1763163"/>
          </a:xfrm>
          <a:prstGeom prst="roundRect">
            <a:avLst/>
          </a:prstGeom>
          <a:solidFill>
            <a:srgbClr val="FFD800">
              <a:alpha val="25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kern="1200" dirty="0">
              <a:solidFill>
                <a:schemeClr val="bg1"/>
              </a:solidFill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1CAD78-F705-642B-72EC-9C3F030766F6}"/>
              </a:ext>
            </a:extLst>
          </p:cNvPr>
          <p:cNvSpPr txBox="1"/>
          <p:nvPr/>
        </p:nvSpPr>
        <p:spPr>
          <a:xfrm>
            <a:off x="2561108" y="2961478"/>
            <a:ext cx="18845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600" dirty="0">
                <a:latin typeface="VAG Rounded Std Light" panose="020F0502020204020204" pitchFamily="34" charset="77"/>
              </a:rPr>
              <a:t>Why do you think this is?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592440-3E9D-05E0-EBA3-52B2BF5A1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578" y="1903030"/>
            <a:ext cx="939800" cy="876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575818-9107-0AD0-02C3-41FDD4998E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469" y="1894496"/>
            <a:ext cx="939800" cy="8763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D0F3C65-E065-BBFF-89E1-4E3F65D11C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0814" y="1894496"/>
            <a:ext cx="939800" cy="8763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A27A021-4D2B-2D8C-D6A3-4209560365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1494" y="4180103"/>
            <a:ext cx="939800" cy="8763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E9726BE-CFA3-4181-1468-4DD79C4FE4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0974" y="4180103"/>
            <a:ext cx="939800" cy="8763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BC3177-3B37-295F-5D1B-130BE07AE5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2847" y="1892757"/>
            <a:ext cx="939800" cy="8763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05D9BBC-ADBC-064F-E38F-AAE57215BC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0469" y="4185381"/>
            <a:ext cx="939800" cy="876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A373C32-D429-95E6-F342-16AFB97CAC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65381" y="4187450"/>
            <a:ext cx="9398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1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56AD92-7532-0F53-A8BA-53D8E4A66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16000"/>
            <a:ext cx="7886700" cy="925419"/>
          </a:xfrm>
        </p:spPr>
        <p:txBody>
          <a:bodyPr>
            <a:normAutofit/>
          </a:bodyPr>
          <a:lstStyle/>
          <a:p>
            <a:r>
              <a:rPr lang="en-US" sz="3300" dirty="0">
                <a:solidFill>
                  <a:srgbClr val="41A152"/>
                </a:solidFill>
              </a:rPr>
              <a:t>What do we know about worms?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56AE22-19B1-48A8-C0E7-1C9BA822A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760154" y="-59232"/>
            <a:ext cx="5623691" cy="795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22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Rectangle 6">
            <a:extLst>
              <a:ext uri="{FF2B5EF4-FFF2-40B4-BE49-F238E27FC236}">
                <a16:creationId xmlns:a16="http://schemas.microsoft.com/office/drawing/2014/main" id="{DDC914B0-FFCF-063B-0D87-B69737C61679}"/>
              </a:ext>
            </a:extLst>
          </p:cNvPr>
          <p:cNvSpPr/>
          <p:nvPr/>
        </p:nvSpPr>
        <p:spPr>
          <a:xfrm>
            <a:off x="1" y="1137684"/>
            <a:ext cx="5624186" cy="5720313"/>
          </a:xfrm>
          <a:custGeom>
            <a:avLst/>
            <a:gdLst>
              <a:gd name="connsiteX0" fmla="*/ 0 w 3945698"/>
              <a:gd name="connsiteY0" fmla="*/ 0 h 5104355"/>
              <a:gd name="connsiteX1" fmla="*/ 2990800 w 3945698"/>
              <a:gd name="connsiteY1" fmla="*/ 0 h 5104355"/>
              <a:gd name="connsiteX2" fmla="*/ 3945698 w 3945698"/>
              <a:gd name="connsiteY2" fmla="*/ 954898 h 5104355"/>
              <a:gd name="connsiteX3" fmla="*/ 3945698 w 3945698"/>
              <a:gd name="connsiteY3" fmla="*/ 5104355 h 5104355"/>
              <a:gd name="connsiteX4" fmla="*/ 0 w 3945698"/>
              <a:gd name="connsiteY4" fmla="*/ 5104355 h 5104355"/>
              <a:gd name="connsiteX5" fmla="*/ 0 w 3945698"/>
              <a:gd name="connsiteY5" fmla="*/ 0 h 5104355"/>
              <a:gd name="connsiteX0" fmla="*/ 0 w 3945698"/>
              <a:gd name="connsiteY0" fmla="*/ 0 h 5104355"/>
              <a:gd name="connsiteX1" fmla="*/ 2990800 w 3945698"/>
              <a:gd name="connsiteY1" fmla="*/ 0 h 5104355"/>
              <a:gd name="connsiteX2" fmla="*/ 3607495 w 3945698"/>
              <a:gd name="connsiteY2" fmla="*/ 929846 h 5104355"/>
              <a:gd name="connsiteX3" fmla="*/ 3945698 w 3945698"/>
              <a:gd name="connsiteY3" fmla="*/ 5104355 h 5104355"/>
              <a:gd name="connsiteX4" fmla="*/ 0 w 3945698"/>
              <a:gd name="connsiteY4" fmla="*/ 5104355 h 5104355"/>
              <a:gd name="connsiteX5" fmla="*/ 0 w 3945698"/>
              <a:gd name="connsiteY5" fmla="*/ 0 h 5104355"/>
              <a:gd name="connsiteX0" fmla="*/ 0 w 3945698"/>
              <a:gd name="connsiteY0" fmla="*/ 0 h 5104355"/>
              <a:gd name="connsiteX1" fmla="*/ 2377025 w 3945698"/>
              <a:gd name="connsiteY1" fmla="*/ 175364 h 5104355"/>
              <a:gd name="connsiteX2" fmla="*/ 3607495 w 3945698"/>
              <a:gd name="connsiteY2" fmla="*/ 929846 h 5104355"/>
              <a:gd name="connsiteX3" fmla="*/ 3945698 w 3945698"/>
              <a:gd name="connsiteY3" fmla="*/ 5104355 h 5104355"/>
              <a:gd name="connsiteX4" fmla="*/ 0 w 3945698"/>
              <a:gd name="connsiteY4" fmla="*/ 5104355 h 5104355"/>
              <a:gd name="connsiteX5" fmla="*/ 0 w 3945698"/>
              <a:gd name="connsiteY5" fmla="*/ 0 h 5104355"/>
              <a:gd name="connsiteX0" fmla="*/ 0 w 3945698"/>
              <a:gd name="connsiteY0" fmla="*/ 0 h 5104355"/>
              <a:gd name="connsiteX1" fmla="*/ 2377025 w 3945698"/>
              <a:gd name="connsiteY1" fmla="*/ 175364 h 5104355"/>
              <a:gd name="connsiteX2" fmla="*/ 3569917 w 3945698"/>
              <a:gd name="connsiteY2" fmla="*/ 1105210 h 5104355"/>
              <a:gd name="connsiteX3" fmla="*/ 3945698 w 3945698"/>
              <a:gd name="connsiteY3" fmla="*/ 5104355 h 5104355"/>
              <a:gd name="connsiteX4" fmla="*/ 0 w 3945698"/>
              <a:gd name="connsiteY4" fmla="*/ 5104355 h 5104355"/>
              <a:gd name="connsiteX5" fmla="*/ 0 w 3945698"/>
              <a:gd name="connsiteY5" fmla="*/ 0 h 5104355"/>
              <a:gd name="connsiteX0" fmla="*/ 0 w 3945698"/>
              <a:gd name="connsiteY0" fmla="*/ 0 h 5254668"/>
              <a:gd name="connsiteX1" fmla="*/ 2377025 w 3945698"/>
              <a:gd name="connsiteY1" fmla="*/ 325677 h 5254668"/>
              <a:gd name="connsiteX2" fmla="*/ 3569917 w 3945698"/>
              <a:gd name="connsiteY2" fmla="*/ 1255523 h 5254668"/>
              <a:gd name="connsiteX3" fmla="*/ 3945698 w 3945698"/>
              <a:gd name="connsiteY3" fmla="*/ 5254668 h 5254668"/>
              <a:gd name="connsiteX4" fmla="*/ 0 w 3945698"/>
              <a:gd name="connsiteY4" fmla="*/ 5254668 h 5254668"/>
              <a:gd name="connsiteX5" fmla="*/ 0 w 3945698"/>
              <a:gd name="connsiteY5" fmla="*/ 0 h 5254668"/>
              <a:gd name="connsiteX0" fmla="*/ 0 w 3945698"/>
              <a:gd name="connsiteY0" fmla="*/ 0 h 5254668"/>
              <a:gd name="connsiteX1" fmla="*/ 2364499 w 3945698"/>
              <a:gd name="connsiteY1" fmla="*/ 263047 h 5254668"/>
              <a:gd name="connsiteX2" fmla="*/ 3569917 w 3945698"/>
              <a:gd name="connsiteY2" fmla="*/ 1255523 h 5254668"/>
              <a:gd name="connsiteX3" fmla="*/ 3945698 w 3945698"/>
              <a:gd name="connsiteY3" fmla="*/ 5254668 h 5254668"/>
              <a:gd name="connsiteX4" fmla="*/ 0 w 3945698"/>
              <a:gd name="connsiteY4" fmla="*/ 5254668 h 5254668"/>
              <a:gd name="connsiteX5" fmla="*/ 0 w 3945698"/>
              <a:gd name="connsiteY5" fmla="*/ 0 h 5254668"/>
              <a:gd name="connsiteX0" fmla="*/ 0 w 3945698"/>
              <a:gd name="connsiteY0" fmla="*/ 0 h 5254668"/>
              <a:gd name="connsiteX1" fmla="*/ 2364499 w 3945698"/>
              <a:gd name="connsiteY1" fmla="*/ 263047 h 5254668"/>
              <a:gd name="connsiteX2" fmla="*/ 3569917 w 3945698"/>
              <a:gd name="connsiteY2" fmla="*/ 1255523 h 5254668"/>
              <a:gd name="connsiteX3" fmla="*/ 3945698 w 3945698"/>
              <a:gd name="connsiteY3" fmla="*/ 5254668 h 5254668"/>
              <a:gd name="connsiteX4" fmla="*/ 0 w 3945698"/>
              <a:gd name="connsiteY4" fmla="*/ 5254668 h 5254668"/>
              <a:gd name="connsiteX5" fmla="*/ 0 w 3945698"/>
              <a:gd name="connsiteY5" fmla="*/ 0 h 5254668"/>
              <a:gd name="connsiteX0" fmla="*/ 0 w 3945698"/>
              <a:gd name="connsiteY0" fmla="*/ 0 h 5254668"/>
              <a:gd name="connsiteX1" fmla="*/ 2364499 w 3945698"/>
              <a:gd name="connsiteY1" fmla="*/ 263047 h 5254668"/>
              <a:gd name="connsiteX2" fmla="*/ 3569917 w 3945698"/>
              <a:gd name="connsiteY2" fmla="*/ 1255523 h 5254668"/>
              <a:gd name="connsiteX3" fmla="*/ 3945698 w 3945698"/>
              <a:gd name="connsiteY3" fmla="*/ 5254668 h 5254668"/>
              <a:gd name="connsiteX4" fmla="*/ 0 w 3945698"/>
              <a:gd name="connsiteY4" fmla="*/ 5254668 h 5254668"/>
              <a:gd name="connsiteX5" fmla="*/ 0 w 3945698"/>
              <a:gd name="connsiteY5" fmla="*/ 0 h 5254668"/>
              <a:gd name="connsiteX0" fmla="*/ 0 w 3945698"/>
              <a:gd name="connsiteY0" fmla="*/ 0 h 5254668"/>
              <a:gd name="connsiteX1" fmla="*/ 2364499 w 3945698"/>
              <a:gd name="connsiteY1" fmla="*/ 263047 h 5254668"/>
              <a:gd name="connsiteX2" fmla="*/ 3569917 w 3945698"/>
              <a:gd name="connsiteY2" fmla="*/ 1255523 h 5254668"/>
              <a:gd name="connsiteX3" fmla="*/ 3945698 w 3945698"/>
              <a:gd name="connsiteY3" fmla="*/ 5254668 h 5254668"/>
              <a:gd name="connsiteX4" fmla="*/ 0 w 3945698"/>
              <a:gd name="connsiteY4" fmla="*/ 5254668 h 5254668"/>
              <a:gd name="connsiteX5" fmla="*/ 0 w 3945698"/>
              <a:gd name="connsiteY5" fmla="*/ 0 h 5254668"/>
              <a:gd name="connsiteX0" fmla="*/ 0 w 3945698"/>
              <a:gd name="connsiteY0" fmla="*/ 0 h 5254668"/>
              <a:gd name="connsiteX1" fmla="*/ 2364499 w 3945698"/>
              <a:gd name="connsiteY1" fmla="*/ 263047 h 5254668"/>
              <a:gd name="connsiteX2" fmla="*/ 3594969 w 3945698"/>
              <a:gd name="connsiteY2" fmla="*/ 1455940 h 5254668"/>
              <a:gd name="connsiteX3" fmla="*/ 3945698 w 3945698"/>
              <a:gd name="connsiteY3" fmla="*/ 5254668 h 5254668"/>
              <a:gd name="connsiteX4" fmla="*/ 0 w 3945698"/>
              <a:gd name="connsiteY4" fmla="*/ 5254668 h 5254668"/>
              <a:gd name="connsiteX5" fmla="*/ 0 w 3945698"/>
              <a:gd name="connsiteY5" fmla="*/ 0 h 5254668"/>
              <a:gd name="connsiteX0" fmla="*/ 0 w 3945698"/>
              <a:gd name="connsiteY0" fmla="*/ 0 h 5254668"/>
              <a:gd name="connsiteX1" fmla="*/ 2364499 w 3945698"/>
              <a:gd name="connsiteY1" fmla="*/ 263047 h 5254668"/>
              <a:gd name="connsiteX2" fmla="*/ 3632547 w 3945698"/>
              <a:gd name="connsiteY2" fmla="*/ 1681408 h 5254668"/>
              <a:gd name="connsiteX3" fmla="*/ 3945698 w 3945698"/>
              <a:gd name="connsiteY3" fmla="*/ 5254668 h 5254668"/>
              <a:gd name="connsiteX4" fmla="*/ 0 w 3945698"/>
              <a:gd name="connsiteY4" fmla="*/ 5254668 h 5254668"/>
              <a:gd name="connsiteX5" fmla="*/ 0 w 3945698"/>
              <a:gd name="connsiteY5" fmla="*/ 0 h 5254668"/>
              <a:gd name="connsiteX0" fmla="*/ 0 w 3945698"/>
              <a:gd name="connsiteY0" fmla="*/ 0 h 5254668"/>
              <a:gd name="connsiteX1" fmla="*/ 2364499 w 3945698"/>
              <a:gd name="connsiteY1" fmla="*/ 263047 h 5254668"/>
              <a:gd name="connsiteX2" fmla="*/ 3632547 w 3945698"/>
              <a:gd name="connsiteY2" fmla="*/ 1681408 h 5254668"/>
              <a:gd name="connsiteX3" fmla="*/ 3945698 w 3945698"/>
              <a:gd name="connsiteY3" fmla="*/ 5254668 h 5254668"/>
              <a:gd name="connsiteX4" fmla="*/ 0 w 3945698"/>
              <a:gd name="connsiteY4" fmla="*/ 5254668 h 5254668"/>
              <a:gd name="connsiteX5" fmla="*/ 0 w 3945698"/>
              <a:gd name="connsiteY5" fmla="*/ 0 h 5254668"/>
              <a:gd name="connsiteX0" fmla="*/ 0 w 3945698"/>
              <a:gd name="connsiteY0" fmla="*/ 0 h 5254668"/>
              <a:gd name="connsiteX1" fmla="*/ 2364499 w 3945698"/>
              <a:gd name="connsiteY1" fmla="*/ 263047 h 5254668"/>
              <a:gd name="connsiteX2" fmla="*/ 3632547 w 3945698"/>
              <a:gd name="connsiteY2" fmla="*/ 1681408 h 5254668"/>
              <a:gd name="connsiteX3" fmla="*/ 3945698 w 3945698"/>
              <a:gd name="connsiteY3" fmla="*/ 5254668 h 5254668"/>
              <a:gd name="connsiteX4" fmla="*/ 0 w 3945698"/>
              <a:gd name="connsiteY4" fmla="*/ 5254668 h 5254668"/>
              <a:gd name="connsiteX5" fmla="*/ 0 w 3945698"/>
              <a:gd name="connsiteY5" fmla="*/ 0 h 5254668"/>
              <a:gd name="connsiteX0" fmla="*/ 0 w 4070958"/>
              <a:gd name="connsiteY0" fmla="*/ 0 h 5254668"/>
              <a:gd name="connsiteX1" fmla="*/ 2364499 w 4070958"/>
              <a:gd name="connsiteY1" fmla="*/ 263047 h 5254668"/>
              <a:gd name="connsiteX2" fmla="*/ 3632547 w 4070958"/>
              <a:gd name="connsiteY2" fmla="*/ 1681408 h 5254668"/>
              <a:gd name="connsiteX3" fmla="*/ 4070958 w 4070958"/>
              <a:gd name="connsiteY3" fmla="*/ 5254668 h 5254668"/>
              <a:gd name="connsiteX4" fmla="*/ 0 w 4070958"/>
              <a:gd name="connsiteY4" fmla="*/ 5254668 h 5254668"/>
              <a:gd name="connsiteX5" fmla="*/ 0 w 4070958"/>
              <a:gd name="connsiteY5" fmla="*/ 0 h 5254668"/>
              <a:gd name="connsiteX0" fmla="*/ 0 w 4070958"/>
              <a:gd name="connsiteY0" fmla="*/ 0 h 5254668"/>
              <a:gd name="connsiteX1" fmla="*/ 2364499 w 4070958"/>
              <a:gd name="connsiteY1" fmla="*/ 263047 h 5254668"/>
              <a:gd name="connsiteX2" fmla="*/ 3632547 w 4070958"/>
              <a:gd name="connsiteY2" fmla="*/ 1681408 h 5254668"/>
              <a:gd name="connsiteX3" fmla="*/ 4070958 w 4070958"/>
              <a:gd name="connsiteY3" fmla="*/ 5254668 h 5254668"/>
              <a:gd name="connsiteX4" fmla="*/ 0 w 4070958"/>
              <a:gd name="connsiteY4" fmla="*/ 5254668 h 5254668"/>
              <a:gd name="connsiteX5" fmla="*/ 0 w 4070958"/>
              <a:gd name="connsiteY5" fmla="*/ 0 h 5254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70958" h="5254668">
                <a:moveTo>
                  <a:pt x="0" y="0"/>
                </a:moveTo>
                <a:lnTo>
                  <a:pt x="2364499" y="263047"/>
                </a:lnTo>
                <a:cubicBezTo>
                  <a:pt x="3255130" y="375781"/>
                  <a:pt x="3532339" y="966142"/>
                  <a:pt x="3632547" y="1681408"/>
                </a:cubicBezTo>
                <a:cubicBezTo>
                  <a:pt x="3824613" y="2985229"/>
                  <a:pt x="3928996" y="3775483"/>
                  <a:pt x="4070958" y="5254668"/>
                </a:cubicBezTo>
                <a:lnTo>
                  <a:pt x="0" y="5254668"/>
                </a:lnTo>
                <a:lnTo>
                  <a:pt x="0" y="0"/>
                </a:lnTo>
                <a:close/>
              </a:path>
            </a:pathLst>
          </a:custGeom>
          <a:solidFill>
            <a:srgbClr val="41A152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6E5834-327F-2356-6D39-94FAC7517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16000"/>
            <a:ext cx="7886700" cy="818216"/>
          </a:xfrm>
        </p:spPr>
        <p:txBody>
          <a:bodyPr>
            <a:normAutofit/>
          </a:bodyPr>
          <a:lstStyle/>
          <a:p>
            <a:r>
              <a:rPr lang="en-US" sz="3600" dirty="0"/>
              <a:t>Yucky Worms!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6CBED4-5F7E-5439-232B-3D2E914EFBB4}"/>
              </a:ext>
            </a:extLst>
          </p:cNvPr>
          <p:cNvSpPr txBox="1"/>
          <p:nvPr/>
        </p:nvSpPr>
        <p:spPr>
          <a:xfrm>
            <a:off x="444674" y="1938584"/>
            <a:ext cx="4256286" cy="803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u="sng" dirty="0">
                <a:solidFill>
                  <a:srgbClr val="0395D6"/>
                </a:solidFill>
                <a:uFill>
                  <a:solidFill>
                    <a:srgbClr val="0395D6"/>
                  </a:solidFill>
                </a:uFill>
                <a:latin typeface="VAG Rounded Std Light" panose="020F0502020204020204" pitchFamily="34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Miss Mac reads Yucky Worms! - YouTube</a:t>
            </a:r>
            <a:endParaRPr lang="en-US" u="sng" dirty="0">
              <a:solidFill>
                <a:srgbClr val="0395D6"/>
              </a:solidFill>
              <a:uFill>
                <a:solidFill>
                  <a:srgbClr val="0395D6"/>
                </a:solidFill>
              </a:uFill>
              <a:latin typeface="VAG Rounded Std Light" panose="020F0502020204020204" pitchFamily="34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D1C555-7688-40B8-A9AC-5260F6EDA22C}"/>
              </a:ext>
            </a:extLst>
          </p:cNvPr>
          <p:cNvSpPr txBox="1"/>
          <p:nvPr/>
        </p:nvSpPr>
        <p:spPr>
          <a:xfrm>
            <a:off x="444674" y="539715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defTabSz="914400"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US" sz="1800" b="1" kern="1200" dirty="0">
                <a:latin typeface="VAG Rounded Std Thin" panose="020F0502020204020204" pitchFamily="34" charset="77"/>
              </a:rPr>
              <a:t>Written by: Vivian French </a:t>
            </a:r>
          </a:p>
          <a:p>
            <a:pPr marL="0" lvl="0" indent="0" defTabSz="914400"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US" sz="1800" b="1" kern="1200" dirty="0">
                <a:latin typeface="VAG Rounded Std Thin" panose="020F0502020204020204" pitchFamily="34" charset="77"/>
              </a:rPr>
              <a:t>Illustrations by: Jessica Ahlberg</a:t>
            </a:r>
            <a:endParaRPr lang="en-US" b="1" dirty="0">
              <a:latin typeface="VAG Rounded Std Thin" panose="020F0502020204020204" pitchFamily="34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F5B656-1651-E8E6-A6BD-63F2F4A18125}"/>
              </a:ext>
            </a:extLst>
          </p:cNvPr>
          <p:cNvSpPr txBox="1"/>
          <p:nvPr/>
        </p:nvSpPr>
        <p:spPr>
          <a:xfrm>
            <a:off x="5624187" y="1890519"/>
            <a:ext cx="3194137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8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3AAD49"/>
                </a:solidFill>
                <a:latin typeface="VAG Rounded Std Thin" panose="020F0502020204020204" pitchFamily="34" charset="77"/>
              </a:rPr>
              <a:t>After reading questions</a:t>
            </a:r>
          </a:p>
          <a:p>
            <a:pPr marL="285750" indent="-285750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VAG Rounded Std Light" panose="020F0502020204020204" pitchFamily="34" charset="77"/>
              </a:rPr>
              <a:t>Where do worms live?</a:t>
            </a:r>
          </a:p>
          <a:p>
            <a:pPr marL="285750" indent="-285750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VAG Rounded Std Light" panose="020F0502020204020204" pitchFamily="34" charset="77"/>
              </a:rPr>
              <a:t>What is different about worm bodies and human bodies? </a:t>
            </a:r>
          </a:p>
          <a:p>
            <a:pPr marL="285750" indent="-285750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VAG Rounded Std Light" panose="020F0502020204020204" pitchFamily="34" charset="77"/>
              </a:rPr>
              <a:t>What do worms eat? </a:t>
            </a:r>
          </a:p>
          <a:p>
            <a:pPr marL="285750" indent="-285750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VAG Rounded Std Light" panose="020F0502020204020204" pitchFamily="34" charset="77"/>
              </a:rPr>
              <a:t>How do worms help the garden? </a:t>
            </a:r>
          </a:p>
          <a:p>
            <a:pPr marL="285750" indent="-285750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VAG Rounded Std Light" panose="020F0502020204020204" pitchFamily="34" charset="77"/>
              </a:rPr>
              <a:t>Why can it be dangerous being a worm? </a:t>
            </a:r>
          </a:p>
          <a:p>
            <a:pPr marL="285750" indent="-285750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VAG Rounded Std Light" panose="020F0502020204020204" pitchFamily="34" charset="77"/>
              </a:rPr>
              <a:t>Why do worms come to the surface when it rains?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VAG Rounded Std Light" panose="020F0502020204020204" pitchFamily="34" charset="77"/>
              </a:rPr>
              <a:t>How do worms move? </a:t>
            </a:r>
            <a:endParaRPr lang="en-AU" dirty="0">
              <a:latin typeface="VAG Rounded Std Light" panose="020F0502020204020204" pitchFamily="34" charset="77"/>
            </a:endParaRPr>
          </a:p>
        </p:txBody>
      </p:sp>
      <p:pic>
        <p:nvPicPr>
          <p:cNvPr id="3" name="Online Media 6" descr="Miss Mac reads Yucky Worms!">
            <a:hlinkClick r:id="" action="ppaction://media"/>
            <a:extLst>
              <a:ext uri="{FF2B5EF4-FFF2-40B4-BE49-F238E27FC236}">
                <a16:creationId xmlns:a16="http://schemas.microsoft.com/office/drawing/2014/main" id="{FF2F7735-8BA7-FFEF-BBD0-D246FC379B2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44674" y="2742527"/>
            <a:ext cx="4256286" cy="240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89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4C842-006B-BEE2-F043-870AE414D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180000"/>
            <a:ext cx="7886700" cy="849593"/>
          </a:xfrm>
        </p:spPr>
        <p:txBody>
          <a:bodyPr/>
          <a:lstStyle/>
          <a:p>
            <a:r>
              <a:rPr lang="en-US" dirty="0"/>
              <a:t>Where do worms live?</a:t>
            </a:r>
          </a:p>
        </p:txBody>
      </p:sp>
      <p:pic>
        <p:nvPicPr>
          <p:cNvPr id="5" name="Google Shape;112;p5">
            <a:extLst>
              <a:ext uri="{FF2B5EF4-FFF2-40B4-BE49-F238E27FC236}">
                <a16:creationId xmlns:a16="http://schemas.microsoft.com/office/drawing/2014/main" id="{EC1CBE0F-F107-10DE-AE0A-4A7770B3942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8903" y="911301"/>
            <a:ext cx="3915075" cy="251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Google Shape;113;p5">
            <a:extLst>
              <a:ext uri="{FF2B5EF4-FFF2-40B4-BE49-F238E27FC236}">
                <a16:creationId xmlns:a16="http://schemas.microsoft.com/office/drawing/2014/main" id="{BF7553C3-37C2-734A-A0AE-95318D7211B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9578" y="911301"/>
            <a:ext cx="4005400" cy="251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Google Shape;114;p5">
            <a:extLst>
              <a:ext uri="{FF2B5EF4-FFF2-40B4-BE49-F238E27FC236}">
                <a16:creationId xmlns:a16="http://schemas.microsoft.com/office/drawing/2014/main" id="{62631B94-6338-0CEF-8DAE-889265A7324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9578" y="3544351"/>
            <a:ext cx="4005400" cy="2509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Google Shape;115;p5">
            <a:extLst>
              <a:ext uri="{FF2B5EF4-FFF2-40B4-BE49-F238E27FC236}">
                <a16:creationId xmlns:a16="http://schemas.microsoft.com/office/drawing/2014/main" id="{BF78AC1E-5191-8B37-2DB2-656E17531E8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8903" y="3544339"/>
            <a:ext cx="3915075" cy="251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75DFA73-B133-1959-4D7B-F5D6664F20FA}"/>
              </a:ext>
            </a:extLst>
          </p:cNvPr>
          <p:cNvGrpSpPr/>
          <p:nvPr/>
        </p:nvGrpSpPr>
        <p:grpSpPr>
          <a:xfrm>
            <a:off x="7268899" y="4702827"/>
            <a:ext cx="1702332" cy="1663136"/>
            <a:chOff x="6731597" y="4569258"/>
            <a:chExt cx="1887529" cy="1844068"/>
          </a:xfrm>
        </p:grpSpPr>
        <p:sp>
          <p:nvSpPr>
            <p:cNvPr id="3" name="Rounded Rectangular Callout 2">
              <a:extLst>
                <a:ext uri="{FF2B5EF4-FFF2-40B4-BE49-F238E27FC236}">
                  <a16:creationId xmlns:a16="http://schemas.microsoft.com/office/drawing/2014/main" id="{DE6AC9CB-6E70-2B71-3A24-63083AF6ADEB}"/>
                </a:ext>
              </a:extLst>
            </p:cNvPr>
            <p:cNvSpPr/>
            <p:nvPr/>
          </p:nvSpPr>
          <p:spPr>
            <a:xfrm flipH="1">
              <a:off x="6731597" y="4569258"/>
              <a:ext cx="1840906" cy="1844068"/>
            </a:xfrm>
            <a:prstGeom prst="wedgeRoundRectCallout">
              <a:avLst/>
            </a:prstGeom>
            <a:solidFill>
              <a:schemeClr val="bg1"/>
            </a:solidFill>
            <a:ln w="22225">
              <a:gradFill flip="none" rotWithShape="1">
                <a:gsLst>
                  <a:gs pos="0">
                    <a:schemeClr val="accent6">
                      <a:lumMod val="67000"/>
                    </a:schemeClr>
                  </a:gs>
                  <a:gs pos="48000">
                    <a:schemeClr val="accent6">
                      <a:lumMod val="97000"/>
                      <a:lumOff val="3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74C51A-6FEA-0062-75C9-E51817E8A045}"/>
                </a:ext>
              </a:extLst>
            </p:cNvPr>
            <p:cNvSpPr txBox="1"/>
            <p:nvPr/>
          </p:nvSpPr>
          <p:spPr>
            <a:xfrm>
              <a:off x="6931041" y="4724514"/>
              <a:ext cx="1688085" cy="1535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defTabSz="914400">
                <a:spcAft>
                  <a:spcPts val="0"/>
                </a:spcAft>
                <a:buClr>
                  <a:schemeClr val="dk1"/>
                </a:buClr>
                <a:buSzPts val="2800"/>
              </a:pPr>
              <a:r>
                <a:rPr lang="en-US" sz="2800" kern="1200" dirty="0">
                  <a:solidFill>
                    <a:srgbClr val="41A152"/>
                  </a:solidFill>
                  <a:latin typeface="VAG Rounded Std Light" panose="020F0502020204020204" pitchFamily="34" charset="77"/>
                </a:rPr>
                <a:t>Why do they live here?</a:t>
              </a:r>
              <a:endParaRPr lang="en-US" sz="2800" dirty="0">
                <a:solidFill>
                  <a:srgbClr val="41A152"/>
                </a:solidFill>
                <a:latin typeface="VAG Rounded Std Light" panose="020F0502020204020204" pitchFamily="34" charset="77"/>
              </a:endParaRP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D976622-C7C7-4518-0D0F-199CEDCABCF0}"/>
              </a:ext>
            </a:extLst>
          </p:cNvPr>
          <p:cNvSpPr/>
          <p:nvPr/>
        </p:nvSpPr>
        <p:spPr>
          <a:xfrm>
            <a:off x="323304" y="842765"/>
            <a:ext cx="1142242" cy="523220"/>
          </a:xfrm>
          <a:prstGeom prst="roundRect">
            <a:avLst/>
          </a:prstGeom>
          <a:solidFill>
            <a:srgbClr val="3AAD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AC0C6D-4BBD-779B-CBE2-A23451F86CC6}"/>
              </a:ext>
            </a:extLst>
          </p:cNvPr>
          <p:cNvSpPr txBox="1"/>
          <p:nvPr/>
        </p:nvSpPr>
        <p:spPr>
          <a:xfrm>
            <a:off x="479772" y="842765"/>
            <a:ext cx="15806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defTabSz="914400"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US" sz="2800" b="1" kern="1200" dirty="0">
                <a:solidFill>
                  <a:schemeClr val="bg1"/>
                </a:solidFill>
                <a:latin typeface="VAG Rounded Std Thin" panose="020F0502020204020204" pitchFamily="34" charset="77"/>
              </a:rPr>
              <a:t>Sky</a:t>
            </a:r>
            <a:endParaRPr lang="en-US" sz="2800" b="1" dirty="0">
              <a:solidFill>
                <a:schemeClr val="bg1"/>
              </a:solidFill>
              <a:latin typeface="VAG Rounded Std Thin" panose="020F0502020204020204" pitchFamily="34" charset="77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E6ED63B-495B-9C5C-95BD-16D5B47FABD3}"/>
              </a:ext>
            </a:extLst>
          </p:cNvPr>
          <p:cNvSpPr/>
          <p:nvPr/>
        </p:nvSpPr>
        <p:spPr>
          <a:xfrm>
            <a:off x="4534422" y="842765"/>
            <a:ext cx="3269293" cy="523220"/>
          </a:xfrm>
          <a:prstGeom prst="roundRect">
            <a:avLst/>
          </a:prstGeom>
          <a:solidFill>
            <a:srgbClr val="3AAD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CC5C83-E4FE-C9A6-B70C-3CC1D8AEBBBF}"/>
              </a:ext>
            </a:extLst>
          </p:cNvPr>
          <p:cNvSpPr txBox="1"/>
          <p:nvPr/>
        </p:nvSpPr>
        <p:spPr>
          <a:xfrm>
            <a:off x="4690891" y="842765"/>
            <a:ext cx="35191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defTabSz="914400"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US" sz="2800" b="1" kern="1200" dirty="0">
                <a:solidFill>
                  <a:schemeClr val="bg1"/>
                </a:solidFill>
                <a:latin typeface="VAG Rounded Std Thin" panose="020F0502020204020204" pitchFamily="34" charset="77"/>
              </a:rPr>
              <a:t>Vegetable garden</a:t>
            </a:r>
            <a:endParaRPr lang="en-US" sz="2800" b="1" dirty="0">
              <a:solidFill>
                <a:schemeClr val="bg1"/>
              </a:solidFill>
              <a:latin typeface="VAG Rounded Std Thin" panose="020F0502020204020204" pitchFamily="34" charset="77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A0F78B5C-0C90-FF5C-1F2F-2CB3286D1DDA}"/>
              </a:ext>
            </a:extLst>
          </p:cNvPr>
          <p:cNvSpPr/>
          <p:nvPr/>
        </p:nvSpPr>
        <p:spPr>
          <a:xfrm>
            <a:off x="4534422" y="3506722"/>
            <a:ext cx="1465545" cy="523220"/>
          </a:xfrm>
          <a:prstGeom prst="roundRect">
            <a:avLst/>
          </a:prstGeom>
          <a:solidFill>
            <a:srgbClr val="3AAD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CB8CF6-89BF-C92A-E66C-BC1E8F985BD5}"/>
              </a:ext>
            </a:extLst>
          </p:cNvPr>
          <p:cNvSpPr txBox="1"/>
          <p:nvPr/>
        </p:nvSpPr>
        <p:spPr>
          <a:xfrm>
            <a:off x="4690891" y="3506722"/>
            <a:ext cx="15806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defTabSz="914400"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US" sz="2800" b="1" kern="1200" dirty="0">
                <a:solidFill>
                  <a:schemeClr val="bg1"/>
                </a:solidFill>
                <a:latin typeface="VAG Rounded Std Thin" panose="020F0502020204020204" pitchFamily="34" charset="77"/>
              </a:rPr>
              <a:t>Beach</a:t>
            </a:r>
            <a:endParaRPr lang="en-US" sz="2800" b="1" dirty="0">
              <a:solidFill>
                <a:schemeClr val="bg1"/>
              </a:solidFill>
              <a:latin typeface="VAG Rounded Std Thin" panose="020F0502020204020204" pitchFamily="34" charset="77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5F6D56D3-F4E9-7A51-4CC6-A454602CD804}"/>
              </a:ext>
            </a:extLst>
          </p:cNvPr>
          <p:cNvSpPr/>
          <p:nvPr/>
        </p:nvSpPr>
        <p:spPr>
          <a:xfrm>
            <a:off x="372554" y="3486994"/>
            <a:ext cx="1818434" cy="523220"/>
          </a:xfrm>
          <a:prstGeom prst="roundRect">
            <a:avLst/>
          </a:prstGeom>
          <a:solidFill>
            <a:srgbClr val="3AAD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6F6188-1E09-86D2-34E1-2C8A26D3985D}"/>
              </a:ext>
            </a:extLst>
          </p:cNvPr>
          <p:cNvSpPr txBox="1"/>
          <p:nvPr/>
        </p:nvSpPr>
        <p:spPr>
          <a:xfrm>
            <a:off x="529022" y="3486994"/>
            <a:ext cx="15806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defTabSz="914400"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US" sz="2800" b="1" kern="1200" dirty="0">
                <a:solidFill>
                  <a:schemeClr val="bg1"/>
                </a:solidFill>
                <a:latin typeface="VAG Rounded Std Thin" panose="020F0502020204020204" pitchFamily="34" charset="77"/>
              </a:rPr>
              <a:t>Compost</a:t>
            </a:r>
            <a:endParaRPr lang="en-US" sz="2800" b="1" dirty="0">
              <a:solidFill>
                <a:schemeClr val="bg1"/>
              </a:solidFill>
              <a:latin typeface="VAG Rounded Std Thin" panose="020F0502020204020204" pitchFamily="34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10A7FC-0782-2543-1747-6950B323DC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2274" y="3638939"/>
            <a:ext cx="673100" cy="673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AC9DAB-F732-A807-7D6B-CCCBFF3CE4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2967" y="3644515"/>
            <a:ext cx="673100" cy="673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70BA15-D223-02C2-C5DA-8AD2CA65AF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3925" y="998943"/>
            <a:ext cx="673100" cy="673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1BF7B5-DFA6-5C11-F16C-0C62DB2EE7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9333" y="996231"/>
            <a:ext cx="6731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5DEC8-2FF4-10D3-2010-7B99BFDC4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16000"/>
            <a:ext cx="7886700" cy="818216"/>
          </a:xfrm>
        </p:spPr>
        <p:txBody>
          <a:bodyPr/>
          <a:lstStyle/>
          <a:p>
            <a:r>
              <a:rPr lang="en-US" dirty="0"/>
              <a:t>Anatomy of a worm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DE8378-FF57-2700-52D2-BBBA013CED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040" b="7937"/>
          <a:stretch>
            <a:fillRect/>
          </a:stretch>
        </p:blipFill>
        <p:spPr>
          <a:xfrm>
            <a:off x="903642" y="742981"/>
            <a:ext cx="7315872" cy="61150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7A98B7-80E3-DD11-F264-33D5D2CB00A3}"/>
              </a:ext>
            </a:extLst>
          </p:cNvPr>
          <p:cNvSpPr txBox="1"/>
          <p:nvPr/>
        </p:nvSpPr>
        <p:spPr>
          <a:xfrm>
            <a:off x="498528" y="5456949"/>
            <a:ext cx="1321003" cy="529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defTabSz="914400"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US" sz="2800" kern="1200" dirty="0">
                <a:latin typeface="VAG Rounded Std Light" panose="020F0502020204020204" pitchFamily="34" charset="77"/>
              </a:rPr>
              <a:t>mouth</a:t>
            </a:r>
            <a:endParaRPr lang="en-US" sz="2800" dirty="0">
              <a:latin typeface="VAG Rounded Std Light" panose="020F0502020204020204" pitchFamily="34" charset="77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D342A7D-7467-C40B-B4C3-36CEEE441F0D}"/>
              </a:ext>
            </a:extLst>
          </p:cNvPr>
          <p:cNvCxnSpPr/>
          <p:nvPr/>
        </p:nvCxnSpPr>
        <p:spPr>
          <a:xfrm>
            <a:off x="1423686" y="5986011"/>
            <a:ext cx="509286" cy="4726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6A00E87-3EED-16E6-2917-D48F4A15BB5F}"/>
              </a:ext>
            </a:extLst>
          </p:cNvPr>
          <p:cNvSpPr txBox="1"/>
          <p:nvPr/>
        </p:nvSpPr>
        <p:spPr>
          <a:xfrm>
            <a:off x="1250066" y="3917430"/>
            <a:ext cx="14714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defTabSz="914400"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US" sz="2800" kern="1200" dirty="0">
                <a:latin typeface="VAG Rounded Std Light" panose="020F0502020204020204" pitchFamily="34" charset="77"/>
              </a:rPr>
              <a:t>5 hearts</a:t>
            </a:r>
            <a:endParaRPr lang="en-US" sz="2800" dirty="0">
              <a:latin typeface="VAG Rounded Std Light" panose="020F0502020204020204" pitchFamily="34" charset="77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255E81A-F98C-BE06-5E35-63D77FEE8062}"/>
              </a:ext>
            </a:extLst>
          </p:cNvPr>
          <p:cNvCxnSpPr/>
          <p:nvPr/>
        </p:nvCxnSpPr>
        <p:spPr>
          <a:xfrm>
            <a:off x="2687632" y="4332217"/>
            <a:ext cx="509286" cy="4726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711761B-8706-58E8-87EC-5E2EF541A80F}"/>
              </a:ext>
            </a:extLst>
          </p:cNvPr>
          <p:cNvSpPr txBox="1"/>
          <p:nvPr/>
        </p:nvSpPr>
        <p:spPr>
          <a:xfrm>
            <a:off x="4085864" y="3331350"/>
            <a:ext cx="15887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defTabSz="914400"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US" sz="2800" kern="1200" dirty="0">
                <a:latin typeface="VAG Rounded Std Light" panose="020F0502020204020204" pitchFamily="34" charset="77"/>
              </a:rPr>
              <a:t>clitellum</a:t>
            </a:r>
            <a:endParaRPr lang="en-US" sz="2800" dirty="0">
              <a:latin typeface="VAG Rounded Std Light" panose="020F0502020204020204" pitchFamily="34" charset="77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A03FC16-23D1-51DB-493F-76A1981F5955}"/>
              </a:ext>
            </a:extLst>
          </p:cNvPr>
          <p:cNvCxnSpPr/>
          <p:nvPr/>
        </p:nvCxnSpPr>
        <p:spPr>
          <a:xfrm>
            <a:off x="5664680" y="3693531"/>
            <a:ext cx="509286" cy="4726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E29E512-2EC3-B80F-090B-F7CB32EC17AB}"/>
              </a:ext>
            </a:extLst>
          </p:cNvPr>
          <p:cNvSpPr txBox="1"/>
          <p:nvPr/>
        </p:nvSpPr>
        <p:spPr>
          <a:xfrm>
            <a:off x="3037177" y="1593505"/>
            <a:ext cx="1321003" cy="529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defTabSz="914400"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US" sz="2800" kern="1200" dirty="0">
                <a:latin typeface="VAG Rounded Std Light" panose="020F0502020204020204" pitchFamily="34" charset="77"/>
              </a:rPr>
              <a:t>tail</a:t>
            </a:r>
            <a:endParaRPr lang="en-US" sz="2800" dirty="0">
              <a:latin typeface="VAG Rounded Std Light" panose="020F0502020204020204" pitchFamily="34" charset="77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D8EE665-17AB-CD7C-A03B-AA3431534707}"/>
              </a:ext>
            </a:extLst>
          </p:cNvPr>
          <p:cNvCxnSpPr>
            <a:cxnSpLocks/>
          </p:cNvCxnSpPr>
          <p:nvPr/>
        </p:nvCxnSpPr>
        <p:spPr>
          <a:xfrm flipV="1">
            <a:off x="3651875" y="1270726"/>
            <a:ext cx="624289" cy="3922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9441F31-3B02-CEF3-A55C-27B188871FAA}"/>
              </a:ext>
            </a:extLst>
          </p:cNvPr>
          <p:cNvSpPr txBox="1"/>
          <p:nvPr/>
        </p:nvSpPr>
        <p:spPr>
          <a:xfrm>
            <a:off x="6856010" y="1353219"/>
            <a:ext cx="20244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defTabSz="914400"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US" sz="2800" kern="1200" dirty="0">
                <a:latin typeface="VAG Rounded Std Light" panose="020F0502020204020204" pitchFamily="34" charset="77"/>
              </a:rPr>
              <a:t>segments</a:t>
            </a:r>
            <a:endParaRPr lang="en-US" sz="2800" dirty="0">
              <a:latin typeface="VAG Rounded Std Light" panose="020F0502020204020204" pitchFamily="34" charset="77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4254857-27C2-DE06-D605-7FBA1B903CE4}"/>
              </a:ext>
            </a:extLst>
          </p:cNvPr>
          <p:cNvCxnSpPr>
            <a:cxnSpLocks/>
          </p:cNvCxnSpPr>
          <p:nvPr/>
        </p:nvCxnSpPr>
        <p:spPr>
          <a:xfrm flipH="1">
            <a:off x="7577414" y="1836740"/>
            <a:ext cx="459191" cy="6299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EEF3918-F914-6831-C4BD-53CB9ABC1F20}"/>
              </a:ext>
            </a:extLst>
          </p:cNvPr>
          <p:cNvCxnSpPr>
            <a:cxnSpLocks/>
          </p:cNvCxnSpPr>
          <p:nvPr/>
        </p:nvCxnSpPr>
        <p:spPr>
          <a:xfrm flipH="1">
            <a:off x="7714824" y="1851476"/>
            <a:ext cx="306791" cy="7526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279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1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artoon of a worm&#10;&#10;AI-generated content may be incorrect.">
            <a:extLst>
              <a:ext uri="{FF2B5EF4-FFF2-40B4-BE49-F238E27FC236}">
                <a16:creationId xmlns:a16="http://schemas.microsoft.com/office/drawing/2014/main" id="{0B3BD152-3E96-A2A9-EF42-2F184512C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73" y="4785360"/>
            <a:ext cx="902393" cy="12765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49E594-F1F1-8F46-741B-6CE915650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16000"/>
            <a:ext cx="7886700" cy="849593"/>
          </a:xfrm>
        </p:spPr>
        <p:txBody>
          <a:bodyPr/>
          <a:lstStyle/>
          <a:p>
            <a:r>
              <a:rPr lang="en-US" dirty="0"/>
              <a:t>Looking at worms</a:t>
            </a:r>
          </a:p>
        </p:txBody>
      </p:sp>
      <p:pic>
        <p:nvPicPr>
          <p:cNvPr id="3" name="Google Shape;148;p6">
            <a:extLst>
              <a:ext uri="{FF2B5EF4-FFF2-40B4-BE49-F238E27FC236}">
                <a16:creationId xmlns:a16="http://schemas.microsoft.com/office/drawing/2014/main" id="{E4016168-361E-313F-A0C3-8DE25A7F38F6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1202267" y="1331558"/>
            <a:ext cx="2876076" cy="19535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Google Shape;150;p6">
            <a:extLst>
              <a:ext uri="{FF2B5EF4-FFF2-40B4-BE49-F238E27FC236}">
                <a16:creationId xmlns:a16="http://schemas.microsoft.com/office/drawing/2014/main" id="{5943F083-606F-3FB7-D9D1-319E1BC29151}"/>
              </a:ext>
            </a:extLst>
          </p:cNvPr>
          <p:cNvPicPr preferRelativeResize="0"/>
          <p:nvPr/>
        </p:nvPicPr>
        <p:blipFill>
          <a:blip r:embed="rId5"/>
          <a:srcRect t="13841" b="14971"/>
          <a:stretch>
            <a:fillRect/>
          </a:stretch>
        </p:blipFill>
        <p:spPr>
          <a:xfrm>
            <a:off x="4878053" y="1331558"/>
            <a:ext cx="2876075" cy="19535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030E3D-D71E-334E-2E57-219B8A1C544F}"/>
              </a:ext>
            </a:extLst>
          </p:cNvPr>
          <p:cNvSpPr txBox="1"/>
          <p:nvPr/>
        </p:nvSpPr>
        <p:spPr>
          <a:xfrm>
            <a:off x="1202266" y="3603362"/>
            <a:ext cx="2876075" cy="1447312"/>
          </a:xfrm>
          <a:prstGeom prst="roundRect">
            <a:avLst/>
          </a:prstGeom>
          <a:solidFill>
            <a:srgbClr val="3AAD49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</a:pPr>
            <a:r>
              <a:rPr lang="en-AU" sz="2200" dirty="0">
                <a:solidFill>
                  <a:schemeClr val="bg1"/>
                </a:solidFill>
                <a:latin typeface="VAG Rounded Std Light" panose="020F0502020204020204" pitchFamily="34" charset="77"/>
                <a:ea typeface="Calibri"/>
                <a:cs typeface="Calibri"/>
                <a:sym typeface="Calibri"/>
              </a:rPr>
              <a:t>Worms start life </a:t>
            </a:r>
            <a:br>
              <a:rPr lang="en-AU" sz="2200" dirty="0">
                <a:solidFill>
                  <a:schemeClr val="bg1"/>
                </a:solidFill>
                <a:latin typeface="VAG Rounded Std Light" panose="020F0502020204020204" pitchFamily="34" charset="77"/>
                <a:ea typeface="Calibri"/>
                <a:cs typeface="Calibri"/>
                <a:sym typeface="Calibri"/>
              </a:rPr>
            </a:br>
            <a:r>
              <a:rPr lang="en-AU" sz="2200" dirty="0">
                <a:solidFill>
                  <a:schemeClr val="bg1"/>
                </a:solidFill>
                <a:latin typeface="VAG Rounded Std Light" panose="020F0502020204020204" pitchFamily="34" charset="77"/>
                <a:ea typeface="Calibri"/>
                <a:cs typeface="Calibri"/>
                <a:sym typeface="Calibri"/>
              </a:rPr>
              <a:t>in a cocoon.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C72F1E-B666-CF09-6FE5-74255A599695}"/>
              </a:ext>
            </a:extLst>
          </p:cNvPr>
          <p:cNvSpPr txBox="1"/>
          <p:nvPr/>
        </p:nvSpPr>
        <p:spPr>
          <a:xfrm>
            <a:off x="4878053" y="3603362"/>
            <a:ext cx="2876075" cy="1447312"/>
          </a:xfrm>
          <a:prstGeom prst="roundRect">
            <a:avLst/>
          </a:prstGeom>
          <a:solidFill>
            <a:srgbClr val="3AAD49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</a:pPr>
            <a:r>
              <a:rPr lang="en-AU" sz="2200" dirty="0">
                <a:solidFill>
                  <a:schemeClr val="bg1"/>
                </a:solidFill>
                <a:latin typeface="VAG Rounded Std Light" panose="020F0502020204020204" pitchFamily="34" charset="77"/>
                <a:ea typeface="Calibri"/>
                <a:cs typeface="Calibri"/>
                <a:sym typeface="Calibri"/>
              </a:rPr>
              <a:t>One cocoon can have up to 20 juvenile worms inside. </a:t>
            </a:r>
          </a:p>
        </p:txBody>
      </p:sp>
    </p:spTree>
    <p:extLst>
      <p:ext uri="{BB962C8B-B14F-4D97-AF65-F5344CB8AC3E}">
        <p14:creationId xmlns:p14="http://schemas.microsoft.com/office/powerpoint/2010/main" val="200884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DD58B6-EB14-E601-C64C-F3A4859E3D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1" t="-3672" r="4737"/>
          <a:stretch>
            <a:fillRect/>
          </a:stretch>
        </p:blipFill>
        <p:spPr>
          <a:xfrm>
            <a:off x="2051222" y="827902"/>
            <a:ext cx="4857466" cy="524342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780AA3F-6E50-3734-7140-823FF5E9B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16000"/>
            <a:ext cx="7886700" cy="925419"/>
          </a:xfrm>
        </p:spPr>
        <p:txBody>
          <a:bodyPr/>
          <a:lstStyle/>
          <a:p>
            <a:r>
              <a:rPr lang="en-US" dirty="0">
                <a:solidFill>
                  <a:srgbClr val="41A152"/>
                </a:solidFill>
              </a:rPr>
              <a:t>Life cycle of a worm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9D63A4-5BDD-9EF7-D1F3-B89817EDFD7E}"/>
              </a:ext>
            </a:extLst>
          </p:cNvPr>
          <p:cNvSpPr txBox="1"/>
          <p:nvPr/>
        </p:nvSpPr>
        <p:spPr>
          <a:xfrm>
            <a:off x="1475676" y="5656973"/>
            <a:ext cx="3006838" cy="805035"/>
          </a:xfrm>
          <a:prstGeom prst="roundRect">
            <a:avLst/>
          </a:prstGeom>
          <a:solidFill>
            <a:srgbClr val="3AAD49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600" kern="1200" dirty="0">
                <a:solidFill>
                  <a:schemeClr val="bg1"/>
                </a:solidFill>
                <a:latin typeface="VAG Rounded Std Light" panose="020F0502020204020204" pitchFamily="34" charset="77"/>
                <a:cs typeface="Calibri" panose="020F0502020204030204" pitchFamily="34" charset="0"/>
              </a:rPr>
              <a:t>Are all the worms the same size and colour?</a:t>
            </a:r>
            <a:endParaRPr lang="en-US" sz="1600" kern="1200" dirty="0">
              <a:solidFill>
                <a:schemeClr val="bg1"/>
              </a:solidFill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7C4B1B-AD00-0417-BE11-13A88045F059}"/>
              </a:ext>
            </a:extLst>
          </p:cNvPr>
          <p:cNvSpPr txBox="1"/>
          <p:nvPr/>
        </p:nvSpPr>
        <p:spPr>
          <a:xfrm>
            <a:off x="4738586" y="5656973"/>
            <a:ext cx="3006838" cy="805035"/>
          </a:xfrm>
          <a:prstGeom prst="roundRect">
            <a:avLst/>
          </a:prstGeom>
          <a:solidFill>
            <a:srgbClr val="3AAD49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600" kern="1200" dirty="0">
                <a:solidFill>
                  <a:schemeClr val="bg1"/>
                </a:solidFill>
                <a:latin typeface="VAG Rounded Std Light" panose="020F0502020204020204" pitchFamily="34" charset="77"/>
                <a:cs typeface="Calibri" panose="020F0502020204030204" pitchFamily="34" charset="0"/>
              </a:rPr>
              <a:t>Why do you think some worms are smaller than others?</a:t>
            </a:r>
            <a:endParaRPr lang="en-US" sz="1600" kern="1200" dirty="0">
              <a:solidFill>
                <a:schemeClr val="bg1"/>
              </a:solidFill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A8AD48-86FF-C176-FF1D-9F6157EEE4D6}"/>
              </a:ext>
            </a:extLst>
          </p:cNvPr>
          <p:cNvSpPr txBox="1"/>
          <p:nvPr/>
        </p:nvSpPr>
        <p:spPr>
          <a:xfrm>
            <a:off x="369571" y="1454556"/>
            <a:ext cx="168165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00" dirty="0">
                <a:latin typeface="VAG Rounded Std Light" panose="020F0502020204020204" pitchFamily="34" charset="77"/>
              </a:rPr>
              <a:t>Worms begin </a:t>
            </a:r>
            <a:r>
              <a:rPr lang="en-AU" sz="1300">
                <a:latin typeface="VAG Rounded Std Light" panose="020F0502020204020204" pitchFamily="34" charset="77"/>
              </a:rPr>
              <a:t>their life cycle </a:t>
            </a:r>
            <a:r>
              <a:rPr lang="en-AU" sz="1300" dirty="0">
                <a:latin typeface="VAG Rounded Std Light" panose="020F0502020204020204" pitchFamily="34" charset="77"/>
              </a:rPr>
              <a:t>as eggs, which are laid in a protective cocoon.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F3A2834-6735-6C60-030F-0A232D745B88}"/>
              </a:ext>
            </a:extLst>
          </p:cNvPr>
          <p:cNvGrpSpPr/>
          <p:nvPr/>
        </p:nvGrpSpPr>
        <p:grpSpPr>
          <a:xfrm>
            <a:off x="2301966" y="1493076"/>
            <a:ext cx="507832" cy="507832"/>
            <a:chOff x="1426464" y="1364996"/>
            <a:chExt cx="507832" cy="50783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77AAD5C-1115-1904-AA1B-3B6406A3338F}"/>
                </a:ext>
              </a:extLst>
            </p:cNvPr>
            <p:cNvSpPr/>
            <p:nvPr/>
          </p:nvSpPr>
          <p:spPr>
            <a:xfrm>
              <a:off x="1426464" y="1364996"/>
              <a:ext cx="507832" cy="507832"/>
            </a:xfrm>
            <a:prstGeom prst="ellipse">
              <a:avLst/>
            </a:prstGeom>
            <a:solidFill>
              <a:srgbClr val="FFD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E9A29AB-29F8-59B0-0B49-33BAFE0221F4}"/>
                </a:ext>
              </a:extLst>
            </p:cNvPr>
            <p:cNvSpPr txBox="1"/>
            <p:nvPr/>
          </p:nvSpPr>
          <p:spPr>
            <a:xfrm>
              <a:off x="1509592" y="1364996"/>
              <a:ext cx="341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400" b="1" dirty="0">
                  <a:latin typeface="VAG Rounded Std Thin" panose="020F0502020204020204" pitchFamily="34" charset="77"/>
                </a:rPr>
                <a:t>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3AF415E-E570-EF93-A1B8-0A1297D5ED3D}"/>
              </a:ext>
            </a:extLst>
          </p:cNvPr>
          <p:cNvSpPr txBox="1"/>
          <p:nvPr/>
        </p:nvSpPr>
        <p:spPr>
          <a:xfrm>
            <a:off x="6002794" y="1165498"/>
            <a:ext cx="242650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00" dirty="0">
                <a:latin typeface="VAG Rounded Std Light" panose="020F0502020204020204" pitchFamily="34" charset="77"/>
              </a:rPr>
              <a:t>Once the eggs hatch, the young worms emerge from the cocoon as tiny, transparent threads known as hatchlings.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895AE99-BDDE-41E8-D752-21FCEBAA5F12}"/>
              </a:ext>
            </a:extLst>
          </p:cNvPr>
          <p:cNvGrpSpPr/>
          <p:nvPr/>
        </p:nvGrpSpPr>
        <p:grpSpPr>
          <a:xfrm>
            <a:off x="5455296" y="1178151"/>
            <a:ext cx="507832" cy="507832"/>
            <a:chOff x="1426464" y="1364996"/>
            <a:chExt cx="507832" cy="50783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A208DD6-2545-AD34-9F80-5D0C7FF6EFBE}"/>
                </a:ext>
              </a:extLst>
            </p:cNvPr>
            <p:cNvSpPr/>
            <p:nvPr/>
          </p:nvSpPr>
          <p:spPr>
            <a:xfrm>
              <a:off x="1426464" y="1364996"/>
              <a:ext cx="507832" cy="507832"/>
            </a:xfrm>
            <a:prstGeom prst="ellipse">
              <a:avLst/>
            </a:prstGeom>
            <a:solidFill>
              <a:srgbClr val="FFD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0A1D309-AF7B-660C-98BE-AA91CA41FFD9}"/>
                </a:ext>
              </a:extLst>
            </p:cNvPr>
            <p:cNvSpPr txBox="1"/>
            <p:nvPr/>
          </p:nvSpPr>
          <p:spPr>
            <a:xfrm>
              <a:off x="1509592" y="1364996"/>
              <a:ext cx="341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400" b="1" dirty="0">
                  <a:latin typeface="VAG Rounded Std Thin" panose="020F0502020204020204" pitchFamily="34" charset="77"/>
                </a:rPr>
                <a:t>2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B7CBC7D-0BA2-146D-C87D-DED7CA1119A7}"/>
              </a:ext>
            </a:extLst>
          </p:cNvPr>
          <p:cNvSpPr txBox="1"/>
          <p:nvPr/>
        </p:nvSpPr>
        <p:spPr>
          <a:xfrm>
            <a:off x="6878989" y="3292281"/>
            <a:ext cx="226501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00" dirty="0">
                <a:latin typeface="VAG Rounded Std Light" panose="020F0502020204020204" pitchFamily="34" charset="77"/>
              </a:rPr>
              <a:t>Hatchlings grow quickly and develop into juveniles, where they start to resemble adults.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DE83E1D-8DB2-90FA-3B0E-0D86DB4B89F0}"/>
              </a:ext>
            </a:extLst>
          </p:cNvPr>
          <p:cNvGrpSpPr/>
          <p:nvPr/>
        </p:nvGrpSpPr>
        <p:grpSpPr>
          <a:xfrm>
            <a:off x="6331491" y="3304934"/>
            <a:ext cx="507832" cy="507832"/>
            <a:chOff x="1426464" y="1364996"/>
            <a:chExt cx="507832" cy="507832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8063F92-C5F4-5AFE-C225-3928C71FCE17}"/>
                </a:ext>
              </a:extLst>
            </p:cNvPr>
            <p:cNvSpPr/>
            <p:nvPr/>
          </p:nvSpPr>
          <p:spPr>
            <a:xfrm>
              <a:off x="1426464" y="1364996"/>
              <a:ext cx="507832" cy="507832"/>
            </a:xfrm>
            <a:prstGeom prst="ellipse">
              <a:avLst/>
            </a:prstGeom>
            <a:solidFill>
              <a:srgbClr val="FFD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F6A42DD-B8EB-904E-1849-5FD9CE863158}"/>
                </a:ext>
              </a:extLst>
            </p:cNvPr>
            <p:cNvSpPr txBox="1"/>
            <p:nvPr/>
          </p:nvSpPr>
          <p:spPr>
            <a:xfrm>
              <a:off x="1509592" y="1364996"/>
              <a:ext cx="341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400" b="1" dirty="0">
                  <a:latin typeface="VAG Rounded Std Thin" panose="020F0502020204020204" pitchFamily="34" charset="77"/>
                </a:rPr>
                <a:t>3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BDFDCEF-7D05-203F-EF8C-585609ED8646}"/>
              </a:ext>
            </a:extLst>
          </p:cNvPr>
          <p:cNvSpPr txBox="1"/>
          <p:nvPr/>
        </p:nvSpPr>
        <p:spPr>
          <a:xfrm>
            <a:off x="530612" y="3766599"/>
            <a:ext cx="166995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00" dirty="0">
                <a:latin typeface="VAG Rounded Std Light" panose="020F0502020204020204" pitchFamily="34" charset="77"/>
              </a:rPr>
              <a:t>Adult worms are fully grown when they develop their clitellum, which is a thick band that encircles their body. They are now ready to reproduce.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57F8348-6A77-F442-ECEB-24BA793C5BB5}"/>
              </a:ext>
            </a:extLst>
          </p:cNvPr>
          <p:cNvGrpSpPr/>
          <p:nvPr/>
        </p:nvGrpSpPr>
        <p:grpSpPr>
          <a:xfrm>
            <a:off x="2200562" y="3823741"/>
            <a:ext cx="507832" cy="507832"/>
            <a:chOff x="1426464" y="1364996"/>
            <a:chExt cx="507832" cy="507832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521EA69-3C17-9F1F-5A4E-CAE48D1C9E96}"/>
                </a:ext>
              </a:extLst>
            </p:cNvPr>
            <p:cNvSpPr/>
            <p:nvPr/>
          </p:nvSpPr>
          <p:spPr>
            <a:xfrm>
              <a:off x="1426464" y="1364996"/>
              <a:ext cx="507832" cy="507832"/>
            </a:xfrm>
            <a:prstGeom prst="ellipse">
              <a:avLst/>
            </a:prstGeom>
            <a:solidFill>
              <a:srgbClr val="FFD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9D9941E-2B10-D653-419E-470E705E97A2}"/>
                </a:ext>
              </a:extLst>
            </p:cNvPr>
            <p:cNvSpPr txBox="1"/>
            <p:nvPr/>
          </p:nvSpPr>
          <p:spPr>
            <a:xfrm>
              <a:off x="1509592" y="1364996"/>
              <a:ext cx="341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400" b="1" dirty="0">
                  <a:latin typeface="VAG Rounded Std Thin" panose="020F0502020204020204" pitchFamily="34" charset="77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623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4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B2A588DC-8AC9-A190-62FA-E44BFCFFE391}"/>
              </a:ext>
            </a:extLst>
          </p:cNvPr>
          <p:cNvSpPr/>
          <p:nvPr/>
        </p:nvSpPr>
        <p:spPr>
          <a:xfrm>
            <a:off x="0" y="5786306"/>
            <a:ext cx="9144000" cy="1087267"/>
          </a:xfrm>
          <a:prstGeom prst="rect">
            <a:avLst/>
          </a:prstGeom>
          <a:solidFill>
            <a:srgbClr val="41A1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57E23D-82FC-78AE-F313-A217FC074D82}"/>
              </a:ext>
            </a:extLst>
          </p:cNvPr>
          <p:cNvSpPr txBox="1"/>
          <p:nvPr/>
        </p:nvSpPr>
        <p:spPr>
          <a:xfrm>
            <a:off x="742090" y="1510680"/>
            <a:ext cx="3744846" cy="4053244"/>
          </a:xfrm>
          <a:prstGeom prst="roundRect">
            <a:avLst/>
          </a:prstGeom>
          <a:solidFill>
            <a:srgbClr val="FFD800">
              <a:alpha val="25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kern="1200" dirty="0">
              <a:solidFill>
                <a:schemeClr val="bg1"/>
              </a:solidFill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FD64C5-F0EC-CD70-2243-D91803F19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16000"/>
            <a:ext cx="7886700" cy="818216"/>
          </a:xfrm>
        </p:spPr>
        <p:txBody>
          <a:bodyPr/>
          <a:lstStyle/>
          <a:p>
            <a:r>
              <a:rPr lang="en-US" dirty="0"/>
              <a:t>Let’s investigate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C9742D3-DC5C-D095-CE9A-D12B21441BA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231417" y="91026"/>
            <a:ext cx="1579769" cy="15624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2422AA-CACD-0E23-763A-5579576B82F0}"/>
              </a:ext>
            </a:extLst>
          </p:cNvPr>
          <p:cNvSpPr txBox="1"/>
          <p:nvPr/>
        </p:nvSpPr>
        <p:spPr>
          <a:xfrm>
            <a:off x="1358042" y="1536483"/>
            <a:ext cx="3066845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1" dirty="0">
                <a:latin typeface="VAG Rounded Std Thin" panose="020F0502020204020204" pitchFamily="34" charset="77"/>
                <a:ea typeface="Calibri"/>
                <a:cs typeface="Calibri"/>
                <a:sym typeface="Calibri"/>
              </a:rPr>
              <a:t>1. Observe </a:t>
            </a:r>
            <a:endParaRPr lang="en-AU" dirty="0">
              <a:solidFill>
                <a:schemeClr val="dk1"/>
              </a:solidFill>
              <a:latin typeface="VAG Rounded Std Light" panose="020F0502020204020204" pitchFamily="34" charset="77"/>
              <a:ea typeface="Calibri"/>
              <a:cs typeface="Calibri"/>
              <a:sym typeface="Calibri"/>
            </a:endParaRPr>
          </a:p>
          <a:p>
            <a:pPr lvl="0">
              <a:lnSpc>
                <a:spcPct val="100000"/>
              </a:lnSpc>
            </a:pPr>
            <a:r>
              <a:rPr lang="en-AU" dirty="0">
                <a:solidFill>
                  <a:schemeClr val="dk1"/>
                </a:solidFill>
                <a:latin typeface="VAG Rounded Std Light" panose="020F0502020204020204" pitchFamily="34" charset="77"/>
                <a:ea typeface="Calibri"/>
                <a:cs typeface="Calibri"/>
                <a:sym typeface="Calibri"/>
              </a:rPr>
              <a:t>Working with your partner, carefully examine your worm using the magnifying glass. What do you notice about its:</a:t>
            </a: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dk1"/>
                </a:solidFill>
                <a:latin typeface="VAG Rounded Std Light" panose="020F0502020204020204" pitchFamily="34" charset="77"/>
                <a:ea typeface="Calibri"/>
                <a:cs typeface="Calibri"/>
                <a:sym typeface="Calibri"/>
              </a:rPr>
              <a:t>smell</a:t>
            </a: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dk1"/>
                </a:solidFill>
                <a:latin typeface="VAG Rounded Std Light" panose="020F0502020204020204" pitchFamily="34" charset="77"/>
                <a:ea typeface="Calibri"/>
                <a:cs typeface="Calibri"/>
                <a:sym typeface="Calibri"/>
              </a:rPr>
              <a:t>colour</a:t>
            </a: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dk1"/>
                </a:solidFill>
                <a:latin typeface="VAG Rounded Std Light" panose="020F0502020204020204" pitchFamily="34" charset="77"/>
                <a:ea typeface="Calibri"/>
                <a:cs typeface="Calibri"/>
                <a:sym typeface="Calibri"/>
              </a:rPr>
              <a:t>number of segments</a:t>
            </a: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dk1"/>
                </a:solidFill>
                <a:latin typeface="VAG Rounded Std Light" panose="020F0502020204020204" pitchFamily="34" charset="77"/>
                <a:ea typeface="Calibri"/>
                <a:cs typeface="Calibri"/>
                <a:sym typeface="Calibri"/>
              </a:rPr>
              <a:t>does it have eyes, a nose, hair, or a mouth?</a:t>
            </a: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dk1"/>
                </a:solidFill>
                <a:latin typeface="VAG Rounded Std Light" panose="020F0502020204020204" pitchFamily="34" charset="77"/>
                <a:ea typeface="Calibri"/>
                <a:cs typeface="Calibri"/>
                <a:sym typeface="Calibri"/>
              </a:rPr>
              <a:t>how does the worm’s skin feel?</a:t>
            </a: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dk1"/>
                </a:solidFill>
                <a:latin typeface="VAG Rounded Std Light" panose="020F0502020204020204" pitchFamily="34" charset="77"/>
                <a:ea typeface="Calibri"/>
                <a:cs typeface="Calibri"/>
                <a:sym typeface="Calibri"/>
              </a:rPr>
              <a:t>do you think the worm has a skeleton?</a:t>
            </a: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dk1"/>
                </a:solidFill>
                <a:latin typeface="VAG Rounded Std Light" panose="020F0502020204020204" pitchFamily="34" charset="77"/>
                <a:ea typeface="Calibri"/>
                <a:cs typeface="Calibri"/>
                <a:sym typeface="Calibri"/>
              </a:rPr>
              <a:t>how does the worm move?</a:t>
            </a:r>
            <a:endParaRPr lang="en-US" sz="1600" dirty="0">
              <a:latin typeface="VAG Rounded Std Light" panose="020F0502020204020204" pitchFamily="34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09E78D-2869-C6B3-2FEB-E6B4431C914F}"/>
              </a:ext>
            </a:extLst>
          </p:cNvPr>
          <p:cNvSpPr txBox="1"/>
          <p:nvPr/>
        </p:nvSpPr>
        <p:spPr>
          <a:xfrm>
            <a:off x="5152292" y="1516943"/>
            <a:ext cx="3617255" cy="1242865"/>
          </a:xfrm>
          <a:prstGeom prst="roundRect">
            <a:avLst/>
          </a:prstGeom>
          <a:solidFill>
            <a:srgbClr val="FFD800">
              <a:alpha val="25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kern="1200" dirty="0">
              <a:solidFill>
                <a:schemeClr val="bg1"/>
              </a:solidFill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36A14E-0D98-7DC2-2723-739907779ECB}"/>
              </a:ext>
            </a:extLst>
          </p:cNvPr>
          <p:cNvSpPr txBox="1"/>
          <p:nvPr/>
        </p:nvSpPr>
        <p:spPr>
          <a:xfrm>
            <a:off x="5684664" y="1536956"/>
            <a:ext cx="30627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1" dirty="0">
                <a:solidFill>
                  <a:schemeClr val="dk1"/>
                </a:solidFill>
                <a:latin typeface="VAG Rounded Std Thin" panose="020F0502020204020204" pitchFamily="34" charset="77"/>
                <a:ea typeface="Calibri"/>
                <a:cs typeface="Calibri"/>
                <a:sym typeface="Calibri"/>
              </a:rPr>
              <a:t>2. Identify</a:t>
            </a:r>
            <a:endParaRPr lang="en-AU" dirty="0">
              <a:solidFill>
                <a:schemeClr val="dk1"/>
              </a:solidFill>
              <a:latin typeface="VAG Rounded Std Light" panose="020F0502020204020204" pitchFamily="34" charset="77"/>
              <a:ea typeface="Calibri"/>
              <a:cs typeface="Calibri"/>
              <a:sym typeface="Calibri"/>
            </a:endParaRPr>
          </a:p>
          <a:p>
            <a:pPr lvl="0">
              <a:lnSpc>
                <a:spcPct val="100000"/>
              </a:lnSpc>
            </a:pPr>
            <a:r>
              <a:rPr lang="en-AU" dirty="0">
                <a:solidFill>
                  <a:schemeClr val="dk1"/>
                </a:solidFill>
                <a:latin typeface="VAG Rounded Std Light" panose="020F0502020204020204" pitchFamily="34" charset="77"/>
                <a:ea typeface="Calibri"/>
                <a:cs typeface="Calibri"/>
                <a:sym typeface="Calibri"/>
              </a:rPr>
              <a:t>Look for the different parts we saw labelled in the anatomy of a worm diagram.</a:t>
            </a:r>
            <a:endParaRPr lang="en-US" dirty="0">
              <a:latin typeface="VAG Rounded Std Light" panose="020F0502020204020204" pitchFamily="34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741692-4A4C-B13A-A53F-571A929901A0}"/>
              </a:ext>
            </a:extLst>
          </p:cNvPr>
          <p:cNvSpPr txBox="1"/>
          <p:nvPr/>
        </p:nvSpPr>
        <p:spPr>
          <a:xfrm>
            <a:off x="5150201" y="2908498"/>
            <a:ext cx="3617255" cy="1207520"/>
          </a:xfrm>
          <a:prstGeom prst="roundRect">
            <a:avLst/>
          </a:prstGeom>
          <a:solidFill>
            <a:srgbClr val="FFD800">
              <a:alpha val="25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kern="1200" dirty="0">
              <a:solidFill>
                <a:schemeClr val="bg1"/>
              </a:solidFill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AFD2AF-EC8A-E55F-4FA7-29DB3EEF0CC3}"/>
              </a:ext>
            </a:extLst>
          </p:cNvPr>
          <p:cNvSpPr txBox="1"/>
          <p:nvPr/>
        </p:nvSpPr>
        <p:spPr>
          <a:xfrm>
            <a:off x="5694147" y="2898355"/>
            <a:ext cx="284113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1" dirty="0">
                <a:solidFill>
                  <a:schemeClr val="dk1"/>
                </a:solidFill>
                <a:latin typeface="VAG Rounded Std Thin" panose="020F0502020204020204" pitchFamily="34" charset="77"/>
                <a:ea typeface="Calibri"/>
                <a:cs typeface="Calibri"/>
                <a:sym typeface="Calibri"/>
              </a:rPr>
              <a:t>3. Draw</a:t>
            </a:r>
            <a:endParaRPr lang="en-AU" dirty="0">
              <a:solidFill>
                <a:schemeClr val="dk1"/>
              </a:solidFill>
              <a:latin typeface="VAG Rounded Std Light" panose="020F0502020204020204" pitchFamily="34" charset="77"/>
              <a:ea typeface="Calibri"/>
              <a:cs typeface="Calibri"/>
              <a:sym typeface="Calibri"/>
            </a:endParaRPr>
          </a:p>
          <a:p>
            <a:pPr lvl="0">
              <a:lnSpc>
                <a:spcPct val="100000"/>
              </a:lnSpc>
            </a:pPr>
            <a:r>
              <a:rPr lang="en-AU" dirty="0">
                <a:solidFill>
                  <a:schemeClr val="dk1"/>
                </a:solidFill>
                <a:latin typeface="VAG Rounded Std Light" panose="020F0502020204020204" pitchFamily="34" charset="77"/>
                <a:ea typeface="Calibri"/>
                <a:cs typeface="Calibri"/>
                <a:sym typeface="Calibri"/>
              </a:rPr>
              <a:t>Complete the worksheet or draw a labelled diagram of your worm. </a:t>
            </a:r>
            <a:endParaRPr lang="en-AU" dirty="0">
              <a:latin typeface="VAG Rounded Std Light" panose="020F0502020204020204" pitchFamily="34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F60782-4E39-C828-04F6-EEA7543B9883}"/>
              </a:ext>
            </a:extLst>
          </p:cNvPr>
          <p:cNvSpPr txBox="1"/>
          <p:nvPr/>
        </p:nvSpPr>
        <p:spPr>
          <a:xfrm>
            <a:off x="5183298" y="4265372"/>
            <a:ext cx="3617255" cy="1298552"/>
          </a:xfrm>
          <a:prstGeom prst="roundRect">
            <a:avLst/>
          </a:prstGeom>
          <a:solidFill>
            <a:srgbClr val="FFD800">
              <a:alpha val="25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kern="1200" dirty="0">
              <a:solidFill>
                <a:schemeClr val="bg1"/>
              </a:solidFill>
              <a:latin typeface="VAG Rounded Std Light" panose="020F0502020204020204" pitchFamily="34" charset="77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9039A49-C937-A13B-3809-7DB7E9B8AFBA}"/>
              </a:ext>
            </a:extLst>
          </p:cNvPr>
          <p:cNvSpPr txBox="1"/>
          <p:nvPr/>
        </p:nvSpPr>
        <p:spPr>
          <a:xfrm>
            <a:off x="5695346" y="4314035"/>
            <a:ext cx="30463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1" dirty="0">
                <a:solidFill>
                  <a:schemeClr val="dk1"/>
                </a:solidFill>
                <a:latin typeface="VAG Rounded Std Thin" panose="020F0502020204020204" pitchFamily="34" charset="77"/>
                <a:ea typeface="Calibri"/>
                <a:cs typeface="Calibri"/>
                <a:sym typeface="Calibri"/>
              </a:rPr>
              <a:t>4. Discuss</a:t>
            </a:r>
            <a:endParaRPr lang="en-AU" dirty="0">
              <a:solidFill>
                <a:schemeClr val="dk1"/>
              </a:solidFill>
              <a:latin typeface="VAG Rounded Std Light" panose="020F0502020204020204" pitchFamily="34" charset="77"/>
              <a:ea typeface="Calibri"/>
              <a:cs typeface="Calibri"/>
              <a:sym typeface="Calibri"/>
            </a:endParaRPr>
          </a:p>
          <a:p>
            <a:pPr lvl="0">
              <a:lnSpc>
                <a:spcPct val="100000"/>
              </a:lnSpc>
            </a:pPr>
            <a:r>
              <a:rPr lang="en-AU" dirty="0">
                <a:solidFill>
                  <a:schemeClr val="dk1"/>
                </a:solidFill>
                <a:latin typeface="VAG Rounded Std Light" panose="020F0502020204020204" pitchFamily="34" charset="77"/>
                <a:ea typeface="Calibri"/>
                <a:cs typeface="Calibri"/>
                <a:sym typeface="Calibri"/>
              </a:rPr>
              <a:t>Compare your worm to another group’s. Are they all the same? Why might this be?</a:t>
            </a:r>
            <a:endParaRPr lang="en-US" dirty="0">
              <a:latin typeface="VAG Rounded Std Light" panose="020F0502020204020204" pitchFamily="34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69389C-5B3F-FD41-9CD3-8F74F2FCE6E6}"/>
              </a:ext>
            </a:extLst>
          </p:cNvPr>
          <p:cNvSpPr txBox="1"/>
          <p:nvPr/>
        </p:nvSpPr>
        <p:spPr>
          <a:xfrm>
            <a:off x="1358043" y="5851375"/>
            <a:ext cx="67527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VAG Rounded Std Thin" panose="020F0502020204020204" pitchFamily="34" charset="77"/>
              </a:rPr>
              <a:t>Making it digital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bg1"/>
                </a:solidFill>
                <a:latin typeface="VAG Rounded Std Light" panose="020F0502020204020204" pitchFamily="34" charset="77"/>
              </a:rPr>
              <a:t>Take a photo of a worm and add text to label its body parts.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bg1"/>
                </a:solidFill>
                <a:latin typeface="VAG Rounded Std Light" panose="020F0502020204020204" pitchFamily="34" charset="77"/>
              </a:rPr>
              <a:t>Use a voice record function to record your observations over the picture.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10A6948-20C4-8118-0EE5-416A74157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301" y="4202920"/>
            <a:ext cx="939800" cy="8763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18AE96E-5F15-BE32-3095-57F3655694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4283" y="2831756"/>
            <a:ext cx="939800" cy="8763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E629BE6-8322-073C-28F2-54254846E9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133" y="1455011"/>
            <a:ext cx="939800" cy="8763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0B29B73-38A0-6DD1-8BEE-4637F399B5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133" y="5947339"/>
            <a:ext cx="899150" cy="58872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1A3D4FB-D63B-F569-9A7D-7AC89E672F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5981" y="1452769"/>
            <a:ext cx="9398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98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WER Document" ma:contentTypeID="0x0101005AFBC54A1ECE2843ABC2CC7C961D6D9E00538AACE874B0F249961FBD38FE323C0C" ma:contentTypeVersion="20" ma:contentTypeDescription="" ma:contentTypeScope="" ma:versionID="cb3e650f53e59b3d20cb7474a7ad8754">
  <xsd:schema xmlns:xsd="http://www.w3.org/2001/XMLSchema" xmlns:xs="http://www.w3.org/2001/XMLSchema" xmlns:p="http://schemas.microsoft.com/office/2006/metadata/properties" xmlns:ns1="http://schemas.microsoft.com/sharepoint/v3" xmlns:ns2="0f352ec2-05dc-4c0b-a451-7efea6af1b5d" xmlns:ns3="6c460bba-9d45-4fe8-a51f-de84f57723fd" targetNamespace="http://schemas.microsoft.com/office/2006/metadata/properties" ma:root="true" ma:fieldsID="ce4ff5a7eeafdc23d8a224436a040d09" ns1:_="" ns2:_="" ns3:_="">
    <xsd:import namespace="http://schemas.microsoft.com/sharepoint/v3"/>
    <xsd:import namespace="0f352ec2-05dc-4c0b-a451-7efea6af1b5d"/>
    <xsd:import namespace="6c460bba-9d45-4fe8-a51f-de84f57723fd"/>
    <xsd:element name="properties">
      <xsd:complexType>
        <xsd:sequence>
          <xsd:element name="documentManagement">
            <xsd:complexType>
              <xsd:all>
                <xsd:element ref="ns1:_ExtendedDescription" minOccurs="0"/>
                <xsd:element ref="ns2:Activeflag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Location" minOccurs="0"/>
                <xsd:element ref="ns3:MediaServiceBillingMetadata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ExtendedDescription" ma:index="8" nillable="true" ma:displayName="Description" ma:internalName="_ExtendedDescription">
      <xsd:simpleType>
        <xsd:restriction base="dms:Note">
          <xsd:maxLength value="255"/>
        </xsd:restriction>
      </xsd:simpleType>
    </xsd:element>
    <xsd:element name="_ip_UnifiedCompliancePolicyProperties" ma:index="2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352ec2-05dc-4c0b-a451-7efea6af1b5d" elementFormDefault="qualified">
    <xsd:import namespace="http://schemas.microsoft.com/office/2006/documentManagement/types"/>
    <xsd:import namespace="http://schemas.microsoft.com/office/infopath/2007/PartnerControls"/>
    <xsd:element name="Activeflag" ma:index="9" nillable="true" ma:displayName="Activeflag" ma:default="Active" ma:format="Dropdown" ma:indexed="true" ma:internalName="Activeflag">
      <xsd:simpleType>
        <xsd:restriction base="dms:Choice">
          <xsd:enumeration value="Active"/>
          <xsd:enumeration value="Closed"/>
        </xsd:restriction>
      </xsd:simpleType>
    </xsd:element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f2162bc-24bc-45b6-8ad3-b5fee3270009}" ma:internalName="TaxCatchAll" ma:showField="CatchAllData" ma:web="0f352ec2-05dc-4c0b-a451-7efea6af1b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460bba-9d45-4fe8-a51f-de84f57723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1ca7afb8-23c1-4170-8ec2-2d00fcd798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c460bba-9d45-4fe8-a51f-de84f57723fd">
      <Terms xmlns="http://schemas.microsoft.com/office/infopath/2007/PartnerControls"/>
    </lcf76f155ced4ddcb4097134ff3c332f>
    <Activeflag xmlns="0f352ec2-05dc-4c0b-a451-7efea6af1b5d">Active</Activeflag>
    <_ExtendedDescription xmlns="http://schemas.microsoft.com/sharepoint/v3" xsi:nil="true"/>
    <TaxCatchAll xmlns="0f352ec2-05dc-4c0b-a451-7efea6af1b5d" xsi:nil="true"/>
    <SharedWithUsers xmlns="0f352ec2-05dc-4c0b-a451-7efea6af1b5d">
      <UserInfo>
        <DisplayName/>
        <AccountId xsi:nil="true"/>
        <AccountType/>
      </UserInfo>
    </SharedWithUsers>
    <MediaLengthInSeconds xmlns="6c460bba-9d45-4fe8-a51f-de84f57723fd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5329905B-09B4-4860-8BAE-9378FED1115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39CB78B-A342-4D47-9B9E-E8FF51CA6B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f352ec2-05dc-4c0b-a451-7efea6af1b5d"/>
    <ds:schemaRef ds:uri="6c460bba-9d45-4fe8-a51f-de84f57723f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7BEE2CE-BB71-43E6-B041-3D51695C87D6}">
  <ds:schemaRefs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6c460bba-9d45-4fe8-a51f-de84f57723fd"/>
    <ds:schemaRef ds:uri="http://schemas.microsoft.com/office/2006/metadata/properties"/>
    <ds:schemaRef ds:uri="http://www.w3.org/XML/1998/namespace"/>
    <ds:schemaRef ds:uri="0f352ec2-05dc-4c0b-a451-7efea6af1b5d"/>
    <ds:schemaRef ds:uri="http://schemas.microsoft.com/sharepoint/v3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48474</TotalTime>
  <Words>1540</Words>
  <Application>Microsoft Office PowerPoint</Application>
  <PresentationFormat>On-screen Show (4:3)</PresentationFormat>
  <Paragraphs>168</Paragraphs>
  <Slides>26</Slides>
  <Notes>18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Aptos Display</vt:lpstr>
      <vt:lpstr>Calibri</vt:lpstr>
      <vt:lpstr>Aptos</vt:lpstr>
      <vt:lpstr>VAG Rounded Std Thin</vt:lpstr>
      <vt:lpstr>VAG Rounded Std Light</vt:lpstr>
      <vt:lpstr>Calibri Light</vt:lpstr>
      <vt:lpstr>Arial</vt:lpstr>
      <vt:lpstr>Office Theme</vt:lpstr>
      <vt:lpstr>Custom Design</vt:lpstr>
      <vt:lpstr>1_Custom Design</vt:lpstr>
      <vt:lpstr>2_Custom Design</vt:lpstr>
      <vt:lpstr>3_Custom Design</vt:lpstr>
      <vt:lpstr>PowerPoint Presentation</vt:lpstr>
      <vt:lpstr>PowerPoint Presentation</vt:lpstr>
      <vt:lpstr>What do we know about worms?</vt:lpstr>
      <vt:lpstr>Yucky Worms!</vt:lpstr>
      <vt:lpstr>Where do worms live?</vt:lpstr>
      <vt:lpstr>Anatomy of a worm</vt:lpstr>
      <vt:lpstr>Looking at worms</vt:lpstr>
      <vt:lpstr>Life cycle of a worm</vt:lpstr>
      <vt:lpstr>Let’s investigate</vt:lpstr>
      <vt:lpstr>Let’s investigate</vt:lpstr>
      <vt:lpstr>Let’s investigate</vt:lpstr>
      <vt:lpstr>Let’s investigate</vt:lpstr>
      <vt:lpstr>Diary of a Worm</vt:lpstr>
      <vt:lpstr>What have we learned about worms?</vt:lpstr>
      <vt:lpstr>PowerPoint Presentation</vt:lpstr>
      <vt:lpstr>What do worms like to eat?</vt:lpstr>
      <vt:lpstr>How to make a mini worm farm</vt:lpstr>
      <vt:lpstr>Let’s investigate</vt:lpstr>
      <vt:lpstr>Let’s record</vt:lpstr>
      <vt:lpstr>Let’s discuss</vt:lpstr>
      <vt:lpstr>PowerPoint Presentation</vt:lpstr>
      <vt:lpstr>Let’s discuss</vt:lpstr>
      <vt:lpstr>How to make a grassy head</vt:lpstr>
      <vt:lpstr>Let’s investigate</vt:lpstr>
      <vt:lpstr>Let’s record</vt:lpstr>
      <vt:lpstr>Let’s discuss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Worm science </dc:title>
  <dc:creator>Abbie Harris</dc:creator>
  <cp:lastModifiedBy>Susan de Ruyter</cp:lastModifiedBy>
  <cp:revision>398</cp:revision>
  <dcterms:created xsi:type="dcterms:W3CDTF">2021-12-14T05:36:30Z</dcterms:created>
  <dcterms:modified xsi:type="dcterms:W3CDTF">2026-05-22T06:23:15Z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e7b4816-525d-4976-93bd-bcb06a9c224c_Enabled">
    <vt:lpwstr>true</vt:lpwstr>
  </property>
  <property fmtid="{D5CDD505-2E9C-101B-9397-08002B2CF9AE}" pid="3" name="MSIP_Label_8e7b4816-525d-4976-93bd-bcb06a9c224c_SetDate">
    <vt:lpwstr>2024-05-01T06:29:46Z</vt:lpwstr>
  </property>
  <property fmtid="{D5CDD505-2E9C-101B-9397-08002B2CF9AE}" pid="4" name="MSIP_Label_8e7b4816-525d-4976-93bd-bcb06a9c224c_Method">
    <vt:lpwstr>Standard</vt:lpwstr>
  </property>
  <property fmtid="{D5CDD505-2E9C-101B-9397-08002B2CF9AE}" pid="5" name="MSIP_Label_8e7b4816-525d-4976-93bd-bcb06a9c224c_Name">
    <vt:lpwstr>Official</vt:lpwstr>
  </property>
  <property fmtid="{D5CDD505-2E9C-101B-9397-08002B2CF9AE}" pid="6" name="MSIP_Label_8e7b4816-525d-4976-93bd-bcb06a9c224c_SiteId">
    <vt:lpwstr>53ebe217-aa1e-46fe-b88e-9d762dec2ef6</vt:lpwstr>
  </property>
  <property fmtid="{D5CDD505-2E9C-101B-9397-08002B2CF9AE}" pid="7" name="MSIP_Label_8e7b4816-525d-4976-93bd-bcb06a9c224c_ActionId">
    <vt:lpwstr>c3396895-2e7b-435c-b84f-e2544b49989f</vt:lpwstr>
  </property>
  <property fmtid="{D5CDD505-2E9C-101B-9397-08002B2CF9AE}" pid="8" name="MSIP_Label_8e7b4816-525d-4976-93bd-bcb06a9c224c_ContentBits">
    <vt:lpwstr>1</vt:lpwstr>
  </property>
  <property fmtid="{D5CDD505-2E9C-101B-9397-08002B2CF9AE}" pid="9" name="ClassificationContentMarkingHeaderLocations">
    <vt:lpwstr>Office Theme:8</vt:lpwstr>
  </property>
  <property fmtid="{D5CDD505-2E9C-101B-9397-08002B2CF9AE}" pid="10" name="ClassificationContentMarkingHeaderText">
    <vt:lpwstr>OFFICIAL</vt:lpwstr>
  </property>
  <property fmtid="{D5CDD505-2E9C-101B-9397-08002B2CF9AE}" pid="11" name="ContentTypeId">
    <vt:lpwstr>0x0101005AFBC54A1ECE2843ABC2CC7C961D6D9E00538AACE874B0F249961FBD38FE323C0C</vt:lpwstr>
  </property>
  <property fmtid="{D5CDD505-2E9C-101B-9397-08002B2CF9AE}" pid="12" name="Order">
    <vt:r8>13700</vt:r8>
  </property>
  <property fmtid="{D5CDD505-2E9C-101B-9397-08002B2CF9AE}" pid="13" name="ComplianceAssetId">
    <vt:lpwstr/>
  </property>
  <property fmtid="{D5CDD505-2E9C-101B-9397-08002B2CF9AE}" pid="14" name="TriggerFlowInfo">
    <vt:lpwstr/>
  </property>
  <property fmtid="{D5CDD505-2E9C-101B-9397-08002B2CF9AE}" pid="15" name="MediaServiceImageTags">
    <vt:lpwstr/>
  </property>
</Properties>
</file>